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5"/>
  </p:notesMasterIdLst>
  <p:sldIdLst>
    <p:sldId id="462" r:id="rId2"/>
    <p:sldId id="458" r:id="rId3"/>
    <p:sldId id="390" r:id="rId4"/>
    <p:sldId id="403" r:id="rId5"/>
    <p:sldId id="534" r:id="rId6"/>
    <p:sldId id="537" r:id="rId7"/>
    <p:sldId id="535" r:id="rId8"/>
    <p:sldId id="570" r:id="rId9"/>
    <p:sldId id="507" r:id="rId10"/>
    <p:sldId id="568" r:id="rId11"/>
    <p:sldId id="538" r:id="rId12"/>
    <p:sldId id="540" r:id="rId13"/>
    <p:sldId id="541" r:id="rId14"/>
    <p:sldId id="531" r:id="rId15"/>
    <p:sldId id="378" r:id="rId16"/>
    <p:sldId id="422" r:id="rId17"/>
    <p:sldId id="379" r:id="rId18"/>
    <p:sldId id="423" r:id="rId19"/>
    <p:sldId id="381" r:id="rId20"/>
    <p:sldId id="383" r:id="rId21"/>
    <p:sldId id="424" r:id="rId22"/>
    <p:sldId id="425" r:id="rId23"/>
    <p:sldId id="524" r:id="rId24"/>
    <p:sldId id="552" r:id="rId25"/>
    <p:sldId id="553" r:id="rId26"/>
    <p:sldId id="554" r:id="rId27"/>
    <p:sldId id="555" r:id="rId28"/>
    <p:sldId id="556" r:id="rId29"/>
    <p:sldId id="557" r:id="rId30"/>
    <p:sldId id="559" r:id="rId31"/>
    <p:sldId id="558" r:id="rId32"/>
    <p:sldId id="561" r:id="rId33"/>
    <p:sldId id="530" r:id="rId34"/>
    <p:sldId id="562" r:id="rId35"/>
    <p:sldId id="411" r:id="rId36"/>
    <p:sldId id="418" r:id="rId37"/>
    <p:sldId id="415" r:id="rId38"/>
    <p:sldId id="414" r:id="rId39"/>
    <p:sldId id="420" r:id="rId40"/>
    <p:sldId id="421" r:id="rId41"/>
    <p:sldId id="569" r:id="rId42"/>
    <p:sldId id="542" r:id="rId43"/>
    <p:sldId id="479" r:id="rId44"/>
    <p:sldId id="481" r:id="rId45"/>
    <p:sldId id="576" r:id="rId46"/>
    <p:sldId id="485" r:id="rId47"/>
    <p:sldId id="571" r:id="rId48"/>
    <p:sldId id="572" r:id="rId49"/>
    <p:sldId id="573" r:id="rId50"/>
    <p:sldId id="484" r:id="rId51"/>
    <p:sldId id="480" r:id="rId52"/>
    <p:sldId id="482" r:id="rId53"/>
    <p:sldId id="491" r:id="rId54"/>
    <p:sldId id="483" r:id="rId55"/>
    <p:sldId id="476" r:id="rId56"/>
    <p:sldId id="512" r:id="rId57"/>
    <p:sldId id="575" r:id="rId58"/>
    <p:sldId id="492" r:id="rId59"/>
    <p:sldId id="493" r:id="rId60"/>
    <p:sldId id="506" r:id="rId61"/>
    <p:sldId id="564" r:id="rId62"/>
    <p:sldId id="565" r:id="rId63"/>
    <p:sldId id="566" r:id="rId64"/>
  </p:sldIdLst>
  <p:sldSz cx="12192000" cy="6858000"/>
  <p:notesSz cx="6858000" cy="9144000"/>
  <p:embeddedFontLst>
    <p:embeddedFont>
      <p:font typeface="나눔고딕" pitchFamily="2" charset="-127"/>
      <p:regular r:id="rId66"/>
      <p:bold r:id="rId67"/>
    </p:embeddedFont>
    <p:embeddedFont>
      <p:font typeface="나눔고딕" pitchFamily="2" charset="-127"/>
      <p:regular r:id="rId66"/>
      <p:bold r:id="rId67"/>
    </p:embeddedFont>
    <p:embeddedFont>
      <p:font typeface="Helvetica" panose="020B0604020202020204" pitchFamily="34" charset="0"/>
      <p:regular r:id="rId68"/>
      <p:bold r:id="rId69"/>
      <p:italic r:id="rId70"/>
      <p:boldItalic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맑은 고딕" panose="020B0503020000020004" pitchFamily="50" charset="-127"/>
      <p:regular r:id="rId72"/>
      <p:bold r:id="rId73"/>
    </p:embeddedFont>
    <p:embeddedFont>
      <p:font typeface="한컴 고딕" panose="02000500000000000000" pitchFamily="2" charset="-127"/>
      <p:regular r:id="rId74"/>
      <p:bold r:id="rId75"/>
    </p:embeddedFont>
    <p:embeddedFont>
      <p:font typeface="한컴 말랑말랑 Bold" panose="020F0803000000000000" pitchFamily="50" charset="-127"/>
      <p:bold r:id="rId76"/>
    </p:embeddedFont>
    <p:embeddedFont>
      <p:font typeface="휴먼편지체" panose="02030504000101010101" pitchFamily="18" charset="-127"/>
      <p:regular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C2ABC9F-0746-EE4B-9C72-3E52CF9E0D4A}">
          <p14:sldIdLst>
            <p14:sldId id="462"/>
            <p14:sldId id="458"/>
            <p14:sldId id="390"/>
          </p14:sldIdLst>
        </p14:section>
        <p14:section name="1. 분석 개요" id="{EFFADFAF-EEF9-394A-A2A8-4821A5AD0C2C}">
          <p14:sldIdLst>
            <p14:sldId id="403"/>
            <p14:sldId id="534"/>
            <p14:sldId id="537"/>
            <p14:sldId id="535"/>
            <p14:sldId id="570"/>
          </p14:sldIdLst>
        </p14:section>
        <p14:section name="2. 프로젝트 설정" id="{D233FF61-9469-EC4E-9FD7-FC337B1F17C9}">
          <p14:sldIdLst>
            <p14:sldId id="507"/>
            <p14:sldId id="568"/>
            <p14:sldId id="538"/>
            <p14:sldId id="540"/>
            <p14:sldId id="541"/>
          </p14:sldIdLst>
        </p14:section>
        <p14:section name="3. 주식" id="{1FA1CE0B-BCCC-1447-8C5E-1949BE37B7B9}">
          <p14:sldIdLst>
            <p14:sldId id="531"/>
            <p14:sldId id="378"/>
            <p14:sldId id="422"/>
            <p14:sldId id="379"/>
            <p14:sldId id="423"/>
            <p14:sldId id="381"/>
            <p14:sldId id="383"/>
            <p14:sldId id="424"/>
            <p14:sldId id="425"/>
          </p14:sldIdLst>
        </p14:section>
        <p14:section name="4. 뉴스" id="{BD8C0B33-26AF-2F42-9D78-E163D0B9680C}">
          <p14:sldIdLst>
            <p14:sldId id="524"/>
            <p14:sldId id="552"/>
            <p14:sldId id="553"/>
            <p14:sldId id="554"/>
            <p14:sldId id="555"/>
            <p14:sldId id="556"/>
            <p14:sldId id="557"/>
            <p14:sldId id="559"/>
            <p14:sldId id="558"/>
            <p14:sldId id="561"/>
          </p14:sldIdLst>
        </p14:section>
        <p14:section name="5. 전처리" id="{0FAD0D3E-BC6D-994B-A1AC-381EA463B66C}">
          <p14:sldIdLst>
            <p14:sldId id="530"/>
            <p14:sldId id="562"/>
            <p14:sldId id="411"/>
            <p14:sldId id="418"/>
            <p14:sldId id="415"/>
            <p14:sldId id="414"/>
            <p14:sldId id="420"/>
            <p14:sldId id="421"/>
            <p14:sldId id="569"/>
          </p14:sldIdLst>
        </p14:section>
        <p14:section name="6. 강화학습" id="{6919D375-1876-1040-93F3-C2470CEE6BF8}">
          <p14:sldIdLst>
            <p14:sldId id="542"/>
            <p14:sldId id="479"/>
            <p14:sldId id="481"/>
            <p14:sldId id="576"/>
            <p14:sldId id="485"/>
            <p14:sldId id="571"/>
            <p14:sldId id="572"/>
            <p14:sldId id="573"/>
            <p14:sldId id="484"/>
            <p14:sldId id="480"/>
            <p14:sldId id="482"/>
            <p14:sldId id="491"/>
            <p14:sldId id="483"/>
            <p14:sldId id="476"/>
            <p14:sldId id="512"/>
            <p14:sldId id="575"/>
            <p14:sldId id="492"/>
            <p14:sldId id="493"/>
          </p14:sldIdLst>
        </p14:section>
        <p14:section name="7. 웹 구현" id="{E3D3725A-5456-8642-A48F-390EA39436AC}">
          <p14:sldIdLst>
            <p14:sldId id="506"/>
            <p14:sldId id="564"/>
            <p14:sldId id="565"/>
            <p14:sldId id="566"/>
          </p14:sldIdLst>
        </p14:section>
        <p14:section name="8. 실전 트레이딩" id="{D483BC0D-2359-3D42-8DB2-D702A5EE452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22C"/>
    <a:srgbClr val="1B2C99"/>
    <a:srgbClr val="95FEFF"/>
    <a:srgbClr val="0B1650"/>
    <a:srgbClr val="435A9D"/>
    <a:srgbClr val="3C51E1"/>
    <a:srgbClr val="9ED7FA"/>
    <a:srgbClr val="000000"/>
    <a:srgbClr val="005793"/>
    <a:srgbClr val="001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5336" autoAdjust="0"/>
  </p:normalViewPr>
  <p:slideViewPr>
    <p:cSldViewPr snapToGrid="0">
      <p:cViewPr varScale="1">
        <p:scale>
          <a:sx n="76" d="100"/>
          <a:sy n="76" d="100"/>
        </p:scale>
        <p:origin x="114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6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84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81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78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4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78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46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4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0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07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92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6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목차 틀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395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5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9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28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56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7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4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436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47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3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81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61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0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3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98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대신에서 제공해주는 데이터 </a:t>
            </a:r>
            <a:r>
              <a:rPr lang="en-US" altLang="ko-KR" sz="1200" dirty="0"/>
              <a:t>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시가</a:t>
            </a:r>
            <a:r>
              <a:rPr lang="en-US" altLang="ko-KR" sz="1200" dirty="0"/>
              <a:t>, </a:t>
            </a:r>
            <a:r>
              <a:rPr lang="ko-KR" altLang="en-US" sz="1200" dirty="0"/>
              <a:t>고가 등등</a:t>
            </a:r>
            <a:r>
              <a:rPr lang="en-US" altLang="ko-KR" sz="1200" dirty="0"/>
              <a:t>..</a:t>
            </a:r>
            <a:r>
              <a:rPr lang="ko-KR" altLang="en-US" sz="1200" dirty="0"/>
              <a:t>이지만 우리에게 필요한 컬럼을 추가하는 작업 진행 ←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파트에서 진행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데이터프레임 형태로 만들어 컬럼 지정 후 결과물 반환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8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3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  <a:r>
              <a:rPr kumimoji="1" lang="ko-KR" altLang="en-US" dirty="0"/>
              <a:t> 틀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9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69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D2B5C62-FED3-754A-651C-C2190CF4857E}"/>
              </a:ext>
            </a:extLst>
          </p:cNvPr>
          <p:cNvSpPr txBox="1">
            <a:spLocks/>
          </p:cNvSpPr>
          <p:nvPr userDrawn="1"/>
        </p:nvSpPr>
        <p:spPr>
          <a:xfrm>
            <a:off x="0" y="12850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90789-E5AF-A60F-61B4-3969AC335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13" y="-98497"/>
            <a:ext cx="12603433" cy="11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7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맑은 고딕" panose="020B0503020000020004" pitchFamily="50" charset="-127"/>
          <a:ea typeface="맑은 고딕" panose="020B0503020000020004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2.jpe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www.needpix.com/photo/173961/check-check-mark-red-mark-tick-symbol-choice-sign-y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회로, 스크린샷, 전자제품, 일렉트릭 블루이(가) 표시된 사진&#10;&#10;자동 생성된 설명">
            <a:extLst>
              <a:ext uri="{FF2B5EF4-FFF2-40B4-BE49-F238E27FC236}">
                <a16:creationId xmlns:a16="http://schemas.microsoft.com/office/drawing/2014/main" id="{27249741-826A-E45E-FF63-8E3B6913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F75578-CA84-4A5A-EC30-0ED4EBF807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2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CBE3A-BC47-070C-27C9-EB5A39AF97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F4A">
              <a:alpha val="55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AA9C8D-B821-E93D-0CAD-433DDD2F826A}"/>
              </a:ext>
            </a:extLst>
          </p:cNvPr>
          <p:cNvSpPr/>
          <p:nvPr/>
        </p:nvSpPr>
        <p:spPr>
          <a:xfrm>
            <a:off x="0" y="1445608"/>
            <a:ext cx="12192000" cy="3029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94DF7DD9-8236-408A-9C63-65A1A9940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133" y="1125775"/>
            <a:ext cx="10481733" cy="302916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8000" b="1" dirty="0">
                <a:ln w="28575">
                  <a:noFill/>
                </a:ln>
                <a:solidFill>
                  <a:srgbClr val="001E4A"/>
                </a:solidFill>
                <a:latin typeface="Helvetica" pitchFamily="2" charset="0"/>
                <a:ea typeface="한컴 말랑말랑 Bold" panose="020F0803000000000000" pitchFamily="50" charset="-127"/>
              </a:rPr>
              <a:t>AI Trading</a:t>
            </a:r>
            <a:r>
              <a:rPr lang="ko-KR" altLang="en-US" sz="8000" b="1" dirty="0">
                <a:ln w="28575">
                  <a:noFill/>
                </a:ln>
                <a:solidFill>
                  <a:srgbClr val="001E4A"/>
                </a:solidFill>
                <a:latin typeface="Helvetica" pitchFamily="2" charset="0"/>
                <a:ea typeface="한컴 말랑말랑 Bold" panose="020F0803000000000000" pitchFamily="50" charset="-127"/>
              </a:rPr>
              <a:t> </a:t>
            </a:r>
            <a:r>
              <a:rPr lang="en-US" altLang="ko-KR" sz="8000" b="1" dirty="0">
                <a:ln w="28575">
                  <a:noFill/>
                </a:ln>
                <a:solidFill>
                  <a:srgbClr val="001E4A"/>
                </a:solidFill>
                <a:latin typeface="Helvetica" pitchFamily="2" charset="0"/>
                <a:ea typeface="한컴 말랑말랑 Bold" panose="020F0803000000000000" pitchFamily="50" charset="-127"/>
              </a:rPr>
              <a:t>Project</a:t>
            </a:r>
            <a:br>
              <a:rPr lang="en-US" altLang="ko-KR" dirty="0">
                <a:solidFill>
                  <a:srgbClr val="001E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2700" b="1" dirty="0">
                <a:solidFill>
                  <a:srgbClr val="001E4A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증권사 </a:t>
            </a:r>
            <a:r>
              <a:rPr lang="en-US" altLang="ko-KR" sz="2700" b="1" dirty="0">
                <a:solidFill>
                  <a:srgbClr val="001E4A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API</a:t>
            </a:r>
            <a:r>
              <a:rPr lang="ko-KR" altLang="en-US" sz="2700" b="1" dirty="0" err="1">
                <a:solidFill>
                  <a:srgbClr val="001E4A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를</a:t>
            </a:r>
            <a:r>
              <a:rPr lang="ko-KR" altLang="en-US" sz="2700" b="1" dirty="0">
                <a:solidFill>
                  <a:srgbClr val="001E4A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 이용한 자동 매수</a:t>
            </a:r>
            <a:r>
              <a:rPr lang="en-US" altLang="ko-KR" sz="2700" b="1" dirty="0">
                <a:solidFill>
                  <a:srgbClr val="001E4A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/</a:t>
            </a:r>
            <a:r>
              <a:rPr lang="ko-KR" altLang="en-US" sz="2700" b="1" dirty="0">
                <a:solidFill>
                  <a:srgbClr val="001E4A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매도 시스템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F4E69E15-55CC-1E71-646E-34BCCFFE2EF9}"/>
              </a:ext>
            </a:extLst>
          </p:cNvPr>
          <p:cNvSpPr txBox="1">
            <a:spLocks/>
          </p:cNvSpPr>
          <p:nvPr/>
        </p:nvSpPr>
        <p:spPr>
          <a:xfrm>
            <a:off x="2320787" y="5398799"/>
            <a:ext cx="7550426" cy="9290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br>
              <a:rPr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빅데이터 기반 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AI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알고리즘 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16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기 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조 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피스메이커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김단비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민유진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박명윤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박수연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여주원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윤광현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이창민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이예정</a:t>
            </a:r>
            <a:r>
              <a:rPr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정윤영</a:t>
            </a:r>
            <a:endParaRPr lang="ko-KR" altLang="en-US" sz="14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1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개발 환경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C6049D9E-1FD7-8C65-83D8-486AA382EEC5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환경 세</a:t>
            </a:r>
            <a:r>
              <a:rPr lang="ko-KR" altLang="en-US" sz="36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3C2D26-C782-B91D-8333-F0BAB22A9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0" y="1570990"/>
            <a:ext cx="1099185" cy="585470"/>
          </a:xfrm>
          <a:prstGeom prst="rect">
            <a:avLst/>
          </a:prstGeom>
        </p:spPr>
      </p:pic>
      <p:sp>
        <p:nvSpPr>
          <p:cNvPr id="21" name="사각형: 둥근 모서리 104">
            <a:extLst>
              <a:ext uri="{FF2B5EF4-FFF2-40B4-BE49-F238E27FC236}">
                <a16:creationId xmlns:a16="http://schemas.microsoft.com/office/drawing/2014/main" id="{F35BC3CF-6B91-085E-6B3E-AD155F6920F6}"/>
              </a:ext>
            </a:extLst>
          </p:cNvPr>
          <p:cNvSpPr/>
          <p:nvPr/>
        </p:nvSpPr>
        <p:spPr>
          <a:xfrm>
            <a:off x="3494405" y="1156970"/>
            <a:ext cx="5032375" cy="410845"/>
          </a:xfrm>
          <a:prstGeom prst="roundRect">
            <a:avLst>
              <a:gd name="adj" fmla="val 39534"/>
            </a:avLst>
          </a:prstGeom>
          <a:solidFill>
            <a:srgbClr val="005793"/>
          </a:solidFill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9560E3C-BD89-B359-E037-9E15ECDD4A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4377690"/>
            <a:ext cx="739140" cy="387985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6D18E30B-0A28-5C35-6BA3-7D1BA9D8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0035" y="4348480"/>
            <a:ext cx="379730" cy="4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FF9BDAA-3E88-08BE-B85F-F83D8A83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5" y="4972050"/>
            <a:ext cx="846455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ED1017-D83F-0105-7642-DF7D8F72B573}"/>
              </a:ext>
            </a:extLst>
          </p:cNvPr>
          <p:cNvSpPr txBox="1"/>
          <p:nvPr/>
        </p:nvSpPr>
        <p:spPr>
          <a:xfrm>
            <a:off x="1125855" y="5377815"/>
            <a:ext cx="805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Requests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9DFF3B19-3ABC-F264-D80C-F3614697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65" y="4976495"/>
            <a:ext cx="348615" cy="41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1062B9-E6CD-315B-8DCC-074774FBB72C}"/>
              </a:ext>
            </a:extLst>
          </p:cNvPr>
          <p:cNvSpPr txBox="1"/>
          <p:nvPr/>
        </p:nvSpPr>
        <p:spPr>
          <a:xfrm>
            <a:off x="1868170" y="5372100"/>
            <a:ext cx="109283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Beautifulsoup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0834D1-01BA-B2A6-ABE4-2AF568F7DF70}"/>
              </a:ext>
            </a:extLst>
          </p:cNvPr>
          <p:cNvSpPr txBox="1"/>
          <p:nvPr/>
        </p:nvSpPr>
        <p:spPr>
          <a:xfrm>
            <a:off x="3701415" y="5394325"/>
            <a:ext cx="1036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Daishin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API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AC297467-DCF8-D2DF-7EC1-545A4C8F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20" y="5746750"/>
            <a:ext cx="391795" cy="4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729AA47F-21AF-A003-9BB4-2002FEC0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05" y="5695950"/>
            <a:ext cx="482600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0B0663-94EE-8B88-345D-90EBF6ED6A16}"/>
              </a:ext>
            </a:extLst>
          </p:cNvPr>
          <p:cNvSpPr txBox="1"/>
          <p:nvPr/>
        </p:nvSpPr>
        <p:spPr>
          <a:xfrm>
            <a:off x="3701415" y="5842635"/>
            <a:ext cx="1036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KoBERT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58C1FEBF-651C-C418-46AE-E1D12279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30" y="4918710"/>
            <a:ext cx="750570" cy="5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7E46D1D0-BEAB-FA3B-D7BD-40E7A29C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440" y="5000625"/>
            <a:ext cx="1186180" cy="37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1BA7468A-4234-3EBE-BF69-43A02037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4909185"/>
            <a:ext cx="822325" cy="4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7319E8AB-5FF7-5919-71DB-2F4E85F5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05" y="4892040"/>
            <a:ext cx="847090" cy="6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CE2CD81-75D3-7058-D6E4-9988E1D6D9F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85" y="3759835"/>
            <a:ext cx="452755" cy="4527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D9D3CEF-AA4D-5F65-9738-F488CB10A35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75" y="3692525"/>
            <a:ext cx="452755" cy="45275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61A5EA3-4B84-D6F8-DA69-C71531E17CF4}"/>
              </a:ext>
            </a:extLst>
          </p:cNvPr>
          <p:cNvSpPr txBox="1"/>
          <p:nvPr/>
        </p:nvSpPr>
        <p:spPr>
          <a:xfrm>
            <a:off x="5381625" y="4219575"/>
            <a:ext cx="720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Github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5CBF1-6793-F2E3-B6B5-6D97AD6F2020}"/>
              </a:ext>
            </a:extLst>
          </p:cNvPr>
          <p:cNvSpPr txBox="1"/>
          <p:nvPr/>
        </p:nvSpPr>
        <p:spPr>
          <a:xfrm>
            <a:off x="6188075" y="4138930"/>
            <a:ext cx="673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Google</a:t>
            </a:r>
          </a:p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Drive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19B7C3-DA5C-23A2-9932-3788F93DA6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5" y="5509895"/>
            <a:ext cx="1101090" cy="760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B7E054A-D840-A278-DE0D-30A6733FD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5" y="5582285"/>
            <a:ext cx="777875" cy="26352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8C27058-BE58-2060-A70D-149F46FF4C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30" y="2110105"/>
            <a:ext cx="598805" cy="45021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CAF219B-1663-5C02-6939-7C1E7B8CC9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05" y="4955540"/>
            <a:ext cx="430530" cy="43053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157973F-EFF8-07FF-C70C-BC628B3DD5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30" y="4944745"/>
            <a:ext cx="507365" cy="5073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32F5A89-8245-D053-78F5-B2619FA0E51B}"/>
              </a:ext>
            </a:extLst>
          </p:cNvPr>
          <p:cNvSpPr txBox="1"/>
          <p:nvPr/>
        </p:nvSpPr>
        <p:spPr>
          <a:xfrm>
            <a:off x="2868930" y="5395595"/>
            <a:ext cx="103695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eBest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API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C0E3414-201A-85AF-6C5A-55A0C9DACE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05" y="5468620"/>
            <a:ext cx="850900" cy="7112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F160DAB-5047-ABB9-79C1-6C5A7E4FAD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5755005"/>
            <a:ext cx="659765" cy="369570"/>
          </a:xfrm>
          <a:prstGeom prst="rect">
            <a:avLst/>
          </a:prstGeom>
        </p:spPr>
      </p:pic>
      <p:sp>
        <p:nvSpPr>
          <p:cNvPr id="52" name="사각형: 둥근 모서리 104">
            <a:extLst>
              <a:ext uri="{FF2B5EF4-FFF2-40B4-BE49-F238E27FC236}">
                <a16:creationId xmlns:a16="http://schemas.microsoft.com/office/drawing/2014/main" id="{5D4F5386-9DB9-35CF-0FDC-4F8EA961D92C}"/>
              </a:ext>
            </a:extLst>
          </p:cNvPr>
          <p:cNvSpPr/>
          <p:nvPr/>
        </p:nvSpPr>
        <p:spPr>
          <a:xfrm>
            <a:off x="3491230" y="1160780"/>
            <a:ext cx="5034915" cy="1851025"/>
          </a:xfrm>
          <a:prstGeom prst="roundRect">
            <a:avLst>
              <a:gd name="adj" fmla="val 8243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F746AB-9D77-5D11-1997-104A4ADF48F9}"/>
              </a:ext>
            </a:extLst>
          </p:cNvPr>
          <p:cNvSpPr txBox="1"/>
          <p:nvPr/>
        </p:nvSpPr>
        <p:spPr>
          <a:xfrm>
            <a:off x="5156835" y="1168400"/>
            <a:ext cx="164655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서비스 구현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EEC201A-12E2-9664-41A5-5436A066CF7F}"/>
              </a:ext>
            </a:extLst>
          </p:cNvPr>
          <p:cNvGrpSpPr/>
          <p:nvPr/>
        </p:nvGrpSpPr>
        <p:grpSpPr>
          <a:xfrm>
            <a:off x="6124575" y="2145665"/>
            <a:ext cx="702310" cy="870307"/>
            <a:chOff x="6124575" y="2145665"/>
            <a:chExt cx="702310" cy="87030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AC8E32D-8A09-5DB1-80EE-7FDC8166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2145665"/>
              <a:ext cx="493395" cy="49339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BCCF3F-CFF5-C145-B10C-836589C404C6}"/>
                </a:ext>
              </a:extLst>
            </p:cNvPr>
            <p:cNvSpPr txBox="1"/>
            <p:nvPr/>
          </p:nvSpPr>
          <p:spPr>
            <a:xfrm>
              <a:off x="6124575" y="2585085"/>
              <a:ext cx="702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Html5	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4EA8378-0D8B-BD49-203C-202AB48002CF}"/>
              </a:ext>
            </a:extLst>
          </p:cNvPr>
          <p:cNvGrpSpPr/>
          <p:nvPr/>
        </p:nvGrpSpPr>
        <p:grpSpPr>
          <a:xfrm>
            <a:off x="6702425" y="2162810"/>
            <a:ext cx="878205" cy="853162"/>
            <a:chOff x="6702425" y="2162810"/>
            <a:chExt cx="878205" cy="85316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49EDBCF-FC29-69BC-7C6B-04E2EA0E4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470" y="2162810"/>
              <a:ext cx="382270" cy="42989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67EDDD-3A71-9C0F-140E-66F38084A51E}"/>
                </a:ext>
              </a:extLst>
            </p:cNvPr>
            <p:cNvSpPr txBox="1"/>
            <p:nvPr/>
          </p:nvSpPr>
          <p:spPr>
            <a:xfrm>
              <a:off x="6702425" y="2585085"/>
              <a:ext cx="8782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JavaScript	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4B8B884-B51B-8F75-5BB4-6E4931729A2C}"/>
              </a:ext>
            </a:extLst>
          </p:cNvPr>
          <p:cNvGrpSpPr/>
          <p:nvPr/>
        </p:nvGrpSpPr>
        <p:grpSpPr>
          <a:xfrm>
            <a:off x="7418705" y="2129790"/>
            <a:ext cx="702310" cy="886182"/>
            <a:chOff x="7418705" y="2129790"/>
            <a:chExt cx="702310" cy="88618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6D1CFA8-B6A2-1AF0-9DAF-AC8DE95B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240" y="2129790"/>
              <a:ext cx="518795" cy="518795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5BA964-EC40-D249-B4D0-14EF21349D6F}"/>
                </a:ext>
              </a:extLst>
            </p:cNvPr>
            <p:cNvSpPr txBox="1"/>
            <p:nvPr/>
          </p:nvSpPr>
          <p:spPr>
            <a:xfrm>
              <a:off x="7418705" y="2585085"/>
              <a:ext cx="702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css3	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45DBE7E-5979-F573-E148-488FFA7878BE}"/>
              </a:ext>
            </a:extLst>
          </p:cNvPr>
          <p:cNvSpPr txBox="1"/>
          <p:nvPr/>
        </p:nvSpPr>
        <p:spPr>
          <a:xfrm>
            <a:off x="5249545" y="2567305"/>
            <a:ext cx="54800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JAVA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5C90399-0AAB-3C2A-8EC5-2DCCEED355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10" y="1999615"/>
            <a:ext cx="592455" cy="59245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39789B5-7D4A-31AA-DD9D-ADEF7E8BDF9E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80" y="2137410"/>
            <a:ext cx="407035" cy="40703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4E6533D-A41E-CE30-FA68-A01BA1159B50}"/>
              </a:ext>
            </a:extLst>
          </p:cNvPr>
          <p:cNvSpPr txBox="1"/>
          <p:nvPr/>
        </p:nvSpPr>
        <p:spPr>
          <a:xfrm>
            <a:off x="4436745" y="2569845"/>
            <a:ext cx="815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BootStrap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	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6D7838-2AE6-EF72-49D6-C8093480AC28}"/>
              </a:ext>
            </a:extLst>
          </p:cNvPr>
          <p:cNvSpPr txBox="1"/>
          <p:nvPr/>
        </p:nvSpPr>
        <p:spPr>
          <a:xfrm>
            <a:off x="3695700" y="2557780"/>
            <a:ext cx="875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VScode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4EA593-4FAD-664A-ED24-ABFF5827A27C}"/>
              </a:ext>
            </a:extLst>
          </p:cNvPr>
          <p:cNvSpPr txBox="1"/>
          <p:nvPr/>
        </p:nvSpPr>
        <p:spPr>
          <a:xfrm>
            <a:off x="3929380" y="1712595"/>
            <a:ext cx="177673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개발 툴 </a:t>
            </a:r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프레임워크</a:t>
            </a:r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&gt;</a:t>
            </a:r>
            <a:endParaRPr lang="ko-KR" altLang="en-US" sz="11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사각형: 둥근 모서리 104">
            <a:extLst>
              <a:ext uri="{FF2B5EF4-FFF2-40B4-BE49-F238E27FC236}">
                <a16:creationId xmlns:a16="http://schemas.microsoft.com/office/drawing/2014/main" id="{7018E578-9AA6-FDB4-A545-6696C487267D}"/>
              </a:ext>
            </a:extLst>
          </p:cNvPr>
          <p:cNvSpPr/>
          <p:nvPr/>
        </p:nvSpPr>
        <p:spPr>
          <a:xfrm>
            <a:off x="316230" y="3159125"/>
            <a:ext cx="4731385" cy="790575"/>
          </a:xfrm>
          <a:prstGeom prst="roundRect">
            <a:avLst>
              <a:gd name="adj" fmla="val 22906"/>
            </a:avLst>
          </a:prstGeom>
          <a:solidFill>
            <a:srgbClr val="005793"/>
          </a:solidFill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104">
            <a:extLst>
              <a:ext uri="{FF2B5EF4-FFF2-40B4-BE49-F238E27FC236}">
                <a16:creationId xmlns:a16="http://schemas.microsoft.com/office/drawing/2014/main" id="{D8641EA3-B1BA-4C0B-B56A-B6BA08445E85}"/>
              </a:ext>
            </a:extLst>
          </p:cNvPr>
          <p:cNvSpPr/>
          <p:nvPr/>
        </p:nvSpPr>
        <p:spPr>
          <a:xfrm>
            <a:off x="313055" y="3158490"/>
            <a:ext cx="4733925" cy="3188970"/>
          </a:xfrm>
          <a:prstGeom prst="roundRect">
            <a:avLst>
              <a:gd name="adj" fmla="val 5965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E3AB94-078D-FB5C-BBF6-7BAFA153BE18}"/>
              </a:ext>
            </a:extLst>
          </p:cNvPr>
          <p:cNvSpPr txBox="1"/>
          <p:nvPr/>
        </p:nvSpPr>
        <p:spPr>
          <a:xfrm>
            <a:off x="1703705" y="3381375"/>
            <a:ext cx="189547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크롤링</a:t>
            </a:r>
            <a:r>
              <a:rPr lang="ko-KR" altLang="en-US" sz="1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〮 </a:t>
            </a:r>
            <a:r>
              <a:rPr lang="ko-KR" altLang="en-US" sz="18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전처리</a:t>
            </a:r>
            <a:endParaRPr lang="ko-KR" altLang="en-US" sz="18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DE1360-E020-9DBF-2D09-20E6C2062295}"/>
              </a:ext>
            </a:extLst>
          </p:cNvPr>
          <p:cNvSpPr txBox="1"/>
          <p:nvPr/>
        </p:nvSpPr>
        <p:spPr>
          <a:xfrm>
            <a:off x="459105" y="4097020"/>
            <a:ext cx="177673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개발 툴 </a:t>
            </a:r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프레임워크</a:t>
            </a:r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&gt;</a:t>
            </a:r>
            <a:endParaRPr lang="ko-KR" altLang="en-US" sz="11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B1A16C-5EB7-FD9C-CEBE-F2A7F7B73447}"/>
              </a:ext>
            </a:extLst>
          </p:cNvPr>
          <p:cNvSpPr txBox="1"/>
          <p:nvPr/>
        </p:nvSpPr>
        <p:spPr>
          <a:xfrm>
            <a:off x="8688705" y="3166110"/>
            <a:ext cx="164655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서비스 구현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A260231-8A84-6AE0-5500-B48D33BF8C13}"/>
              </a:ext>
            </a:extLst>
          </p:cNvPr>
          <p:cNvGrpSpPr/>
          <p:nvPr/>
        </p:nvGrpSpPr>
        <p:grpSpPr>
          <a:xfrm>
            <a:off x="212725" y="3256915"/>
            <a:ext cx="897890" cy="654040"/>
            <a:chOff x="212725" y="3256915"/>
            <a:chExt cx="897890" cy="65404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F6CAED1A-4BF7-FA8F-20D6-9B84656B2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" y="3256915"/>
              <a:ext cx="405765" cy="36322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225393-9F5A-3973-E2E5-792625C0F79D}"/>
                </a:ext>
              </a:extLst>
            </p:cNvPr>
            <p:cNvSpPr txBox="1"/>
            <p:nvPr/>
          </p:nvSpPr>
          <p:spPr>
            <a:xfrm>
              <a:off x="212725" y="3649345"/>
              <a:ext cx="897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Python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E0C6BF42-F9D1-15E8-B326-31559C0A72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10" y="4377690"/>
            <a:ext cx="739140" cy="387985"/>
          </a:xfrm>
          <a:prstGeom prst="rect">
            <a:avLst/>
          </a:prstGeom>
        </p:spPr>
      </p:pic>
      <p:pic>
        <p:nvPicPr>
          <p:cNvPr id="78" name="Picture 22">
            <a:extLst>
              <a:ext uri="{FF2B5EF4-FFF2-40B4-BE49-F238E27FC236}">
                <a16:creationId xmlns:a16="http://schemas.microsoft.com/office/drawing/2014/main" id="{2F4E7500-DAD0-F722-1312-7790B303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0260" y="4348480"/>
            <a:ext cx="379730" cy="4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사각형: 둥근 모서리 104">
            <a:extLst>
              <a:ext uri="{FF2B5EF4-FFF2-40B4-BE49-F238E27FC236}">
                <a16:creationId xmlns:a16="http://schemas.microsoft.com/office/drawing/2014/main" id="{708D381B-4F31-2A2B-F3BD-D09AA4393628}"/>
              </a:ext>
            </a:extLst>
          </p:cNvPr>
          <p:cNvSpPr/>
          <p:nvPr/>
        </p:nvSpPr>
        <p:spPr>
          <a:xfrm>
            <a:off x="7196455" y="3159125"/>
            <a:ext cx="4731385" cy="790575"/>
          </a:xfrm>
          <a:prstGeom prst="roundRect">
            <a:avLst>
              <a:gd name="adj" fmla="val 22906"/>
            </a:avLst>
          </a:prstGeom>
          <a:solidFill>
            <a:srgbClr val="005793"/>
          </a:solidFill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사각형: 둥근 모서리 104">
            <a:extLst>
              <a:ext uri="{FF2B5EF4-FFF2-40B4-BE49-F238E27FC236}">
                <a16:creationId xmlns:a16="http://schemas.microsoft.com/office/drawing/2014/main" id="{F9CC6602-F0AC-12EE-0607-5A4BA2181606}"/>
              </a:ext>
            </a:extLst>
          </p:cNvPr>
          <p:cNvSpPr/>
          <p:nvPr/>
        </p:nvSpPr>
        <p:spPr>
          <a:xfrm>
            <a:off x="7193915" y="3158490"/>
            <a:ext cx="4733925" cy="3188970"/>
          </a:xfrm>
          <a:prstGeom prst="roundRect">
            <a:avLst>
              <a:gd name="adj" fmla="val 5965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ABFC5E-A528-B99F-B708-83DE3377FB4B}"/>
              </a:ext>
            </a:extLst>
          </p:cNvPr>
          <p:cNvSpPr txBox="1"/>
          <p:nvPr/>
        </p:nvSpPr>
        <p:spPr>
          <a:xfrm>
            <a:off x="8583930" y="3381375"/>
            <a:ext cx="189547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분석</a:t>
            </a:r>
            <a:r>
              <a:rPr lang="ko-KR" altLang="en-US" sz="1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〮 학습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F7FC21-F871-D5E0-BAB4-4C56C488D6F4}"/>
              </a:ext>
            </a:extLst>
          </p:cNvPr>
          <p:cNvSpPr txBox="1"/>
          <p:nvPr/>
        </p:nvSpPr>
        <p:spPr>
          <a:xfrm>
            <a:off x="7339330" y="4097020"/>
            <a:ext cx="177673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개발 툴 </a:t>
            </a:r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프레임워크</a:t>
            </a:r>
            <a:r>
              <a:rPr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&gt;</a:t>
            </a:r>
            <a:endParaRPr lang="ko-KR" altLang="en-US" sz="11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CF425C7-B047-54CA-0876-A642DC324673}"/>
              </a:ext>
            </a:extLst>
          </p:cNvPr>
          <p:cNvGrpSpPr/>
          <p:nvPr/>
        </p:nvGrpSpPr>
        <p:grpSpPr>
          <a:xfrm>
            <a:off x="7093585" y="3256915"/>
            <a:ext cx="897890" cy="654040"/>
            <a:chOff x="7093585" y="3256915"/>
            <a:chExt cx="897890" cy="654040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FC25888-610B-7D9B-06A3-52C616145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330" y="3256915"/>
              <a:ext cx="405765" cy="36322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D250275-FE12-F41B-C0D3-0B49BFA880BE}"/>
                </a:ext>
              </a:extLst>
            </p:cNvPr>
            <p:cNvSpPr txBox="1"/>
            <p:nvPr/>
          </p:nvSpPr>
          <p:spPr>
            <a:xfrm>
              <a:off x="7093585" y="3649345"/>
              <a:ext cx="897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Python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76D0462-20FE-7231-4C69-9667719D0C51}"/>
              </a:ext>
            </a:extLst>
          </p:cNvPr>
          <p:cNvSpPr txBox="1"/>
          <p:nvPr/>
        </p:nvSpPr>
        <p:spPr>
          <a:xfrm>
            <a:off x="5574030" y="3254375"/>
            <a:ext cx="106934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협업 도구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&gt;</a:t>
            </a:r>
            <a:endParaRPr lang="ko-KR" altLang="en-US" sz="12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E112A5D-368F-2184-696F-564E2CB9F81E}"/>
              </a:ext>
            </a:extLst>
          </p:cNvPr>
          <p:cNvSpPr txBox="1"/>
          <p:nvPr/>
        </p:nvSpPr>
        <p:spPr>
          <a:xfrm>
            <a:off x="5487670" y="5007610"/>
            <a:ext cx="127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&lt;DB&gt;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사각형: 둥근 모서리 104">
            <a:extLst>
              <a:ext uri="{FF2B5EF4-FFF2-40B4-BE49-F238E27FC236}">
                <a16:creationId xmlns:a16="http://schemas.microsoft.com/office/drawing/2014/main" id="{25A4B4DD-01AF-77DA-EAA2-51213DB34FCC}"/>
              </a:ext>
            </a:extLst>
          </p:cNvPr>
          <p:cNvSpPr/>
          <p:nvPr/>
        </p:nvSpPr>
        <p:spPr>
          <a:xfrm>
            <a:off x="5274945" y="3164205"/>
            <a:ext cx="1677670" cy="1527810"/>
          </a:xfrm>
          <a:prstGeom prst="roundRect">
            <a:avLst>
              <a:gd name="adj" fmla="val 8243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104">
            <a:extLst>
              <a:ext uri="{FF2B5EF4-FFF2-40B4-BE49-F238E27FC236}">
                <a16:creationId xmlns:a16="http://schemas.microsoft.com/office/drawing/2014/main" id="{1747032A-9035-3EFF-9FA0-6DDAD21F62F2}"/>
              </a:ext>
            </a:extLst>
          </p:cNvPr>
          <p:cNvSpPr/>
          <p:nvPr/>
        </p:nvSpPr>
        <p:spPr>
          <a:xfrm>
            <a:off x="5274945" y="4815840"/>
            <a:ext cx="1677670" cy="1527810"/>
          </a:xfrm>
          <a:prstGeom prst="roundRect">
            <a:avLst>
              <a:gd name="adj" fmla="val 8243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D1C51DC-40B5-2381-72E8-3FD12C5FF02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87191" y="4286250"/>
            <a:ext cx="1038047" cy="64135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877B51A-3375-643C-EFA5-6465B1E2800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35008" y="5472430"/>
            <a:ext cx="870432" cy="56515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AD94440-E6AF-7E11-1F62-3039719C82E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92235" y="4214765"/>
            <a:ext cx="729078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4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개발 환경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C6049D9E-1FD7-8C65-83D8-486AA382EEC5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환경 세</a:t>
            </a:r>
            <a:r>
              <a:rPr lang="ko-KR" altLang="en-US" sz="36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팅</a:t>
            </a:r>
          </a:p>
        </p:txBody>
      </p:sp>
      <p:pic>
        <p:nvPicPr>
          <p:cNvPr id="4" name="내용 개체 틀 11" descr="모니터 단색으로 채워진">
            <a:extLst>
              <a:ext uri="{FF2B5EF4-FFF2-40B4-BE49-F238E27FC236}">
                <a16:creationId xmlns:a16="http://schemas.microsoft.com/office/drawing/2014/main" id="{0612AB21-DA07-A6A2-589C-56E2DFC2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2023" y="1648838"/>
            <a:ext cx="1371600" cy="1371600"/>
          </a:xfrm>
          <a:prstGeom prst="rect">
            <a:avLst/>
          </a:prstGeom>
        </p:spPr>
      </p:pic>
      <p:pic>
        <p:nvPicPr>
          <p:cNvPr id="6" name="그래픽 5" descr="이더넷 단색으로 채워진">
            <a:extLst>
              <a:ext uri="{FF2B5EF4-FFF2-40B4-BE49-F238E27FC236}">
                <a16:creationId xmlns:a16="http://schemas.microsoft.com/office/drawing/2014/main" id="{407E2A8C-5F1F-1E85-43CC-686BA985B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5035" y="1659769"/>
            <a:ext cx="1143000" cy="1143000"/>
          </a:xfrm>
          <a:prstGeom prst="rect">
            <a:avLst/>
          </a:prstGeom>
        </p:spPr>
      </p:pic>
      <p:pic>
        <p:nvPicPr>
          <p:cNvPr id="10" name="그래픽 9" descr="모니터 단색으로 채워진">
            <a:extLst>
              <a:ext uri="{FF2B5EF4-FFF2-40B4-BE49-F238E27FC236}">
                <a16:creationId xmlns:a16="http://schemas.microsoft.com/office/drawing/2014/main" id="{5A92C6A8-7037-F7E8-1443-9CFB4A2E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5220" y="1587811"/>
            <a:ext cx="1404156" cy="1404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8DB058-C56F-7CE0-914B-43B1515CC262}"/>
              </a:ext>
            </a:extLst>
          </p:cNvPr>
          <p:cNvSpPr txBox="1"/>
          <p:nvPr/>
        </p:nvSpPr>
        <p:spPr>
          <a:xfrm>
            <a:off x="1162023" y="1358888"/>
            <a:ext cx="217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32BIT</a:t>
            </a:r>
            <a:r>
              <a:rPr lang="ko-KR" altLang="en-US" sz="1400" dirty="0"/>
              <a:t> 가상환경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46EDC-84D2-3926-EF94-4B05DDE93C5C}"/>
              </a:ext>
            </a:extLst>
          </p:cNvPr>
          <p:cNvSpPr txBox="1"/>
          <p:nvPr/>
        </p:nvSpPr>
        <p:spPr>
          <a:xfrm>
            <a:off x="4239448" y="1360766"/>
            <a:ext cx="217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64BIT</a:t>
            </a:r>
            <a:r>
              <a:rPr lang="ko-KR" altLang="en-US" sz="1400" dirty="0"/>
              <a:t> 가상환경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122101-8805-5351-43D4-C1919705B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512" y="1735811"/>
            <a:ext cx="3891663" cy="3726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EF2390-755F-5314-74C6-859FA0B68E8B}"/>
              </a:ext>
            </a:extLst>
          </p:cNvPr>
          <p:cNvSpPr txBox="1"/>
          <p:nvPr/>
        </p:nvSpPr>
        <p:spPr>
          <a:xfrm>
            <a:off x="1181073" y="3220845"/>
            <a:ext cx="490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lt"/>
              </a:rPr>
              <a:t>32bit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=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j-lt"/>
              </a:rPr>
              <a:t>증권사 </a:t>
            </a:r>
            <a:r>
              <a:rPr lang="en-US" altLang="ko-KR" sz="1400" b="1" dirty="0" err="1">
                <a:solidFill>
                  <a:srgbClr val="FF0000"/>
                </a:solidFill>
                <a:latin typeface="+mj-lt"/>
              </a:rPr>
              <a:t>api</a:t>
            </a:r>
            <a:r>
              <a:rPr lang="en-US" altLang="ko-KR" sz="1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j-lt"/>
              </a:rPr>
              <a:t>연동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n-ea"/>
              </a:rPr>
              <a:t>64bit = </a:t>
            </a:r>
            <a:r>
              <a:rPr lang="ko-KR" altLang="en-US" sz="1400" b="1" dirty="0">
                <a:latin typeface="+mn-ea"/>
              </a:rPr>
              <a:t>데이터 </a:t>
            </a:r>
            <a:r>
              <a:rPr lang="ko-KR" altLang="en-US" sz="1400" b="1" dirty="0" err="1">
                <a:latin typeface="+mn-ea"/>
              </a:rPr>
              <a:t>크롤링</a:t>
            </a:r>
            <a:r>
              <a:rPr lang="ko-KR" altLang="en-US" sz="1400" b="1" dirty="0">
                <a:latin typeface="+mn-ea"/>
              </a:rPr>
              <a:t> 및 강화학습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941C6A2-906E-051F-E4A6-AB3272524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023" y="4318665"/>
            <a:ext cx="4776737" cy="17576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B67E4C-33AB-C580-F6E1-47AF286BF4C7}"/>
              </a:ext>
            </a:extLst>
          </p:cNvPr>
          <p:cNvSpPr txBox="1"/>
          <p:nvPr/>
        </p:nvSpPr>
        <p:spPr>
          <a:xfrm>
            <a:off x="7236511" y="5573575"/>
            <a:ext cx="352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/>
              <a:t>아나콘다 가상환경 </a:t>
            </a:r>
            <a:r>
              <a:rPr lang="en-US" altLang="ko-KR" sz="1400" b="1" dirty="0"/>
              <a:t>32bit </a:t>
            </a:r>
            <a:r>
              <a:rPr lang="ko-KR" altLang="en-US" sz="1400" b="1" dirty="0"/>
              <a:t>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20607-7BD6-AAB1-0B43-452D2706BB3B}"/>
              </a:ext>
            </a:extLst>
          </p:cNvPr>
          <p:cNvSpPr txBox="1"/>
          <p:nvPr/>
        </p:nvSpPr>
        <p:spPr>
          <a:xfrm>
            <a:off x="1503155" y="4120718"/>
            <a:ext cx="90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64bit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742E8B-9623-FDA5-24BB-45CAD21E8922}"/>
              </a:ext>
            </a:extLst>
          </p:cNvPr>
          <p:cNvSpPr txBox="1"/>
          <p:nvPr/>
        </p:nvSpPr>
        <p:spPr>
          <a:xfrm>
            <a:off x="3386535" y="4113909"/>
            <a:ext cx="90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32bit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568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가상 환경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7BCDD83-3F44-5E19-2088-6D5E8956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82" y="3155939"/>
            <a:ext cx="4146037" cy="30980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8B08B0-F05E-44BB-4E61-7F8FC851B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2"/>
          <a:stretch/>
        </p:blipFill>
        <p:spPr>
          <a:xfrm>
            <a:off x="8569092" y="3157713"/>
            <a:ext cx="3539889" cy="3061700"/>
          </a:xfrm>
          <a:prstGeom prst="rect">
            <a:avLst/>
          </a:prstGeom>
        </p:spPr>
      </p:pic>
      <p:pic>
        <p:nvPicPr>
          <p:cNvPr id="23" name="Picture 2" descr="기술 자료실-[Linux] 리눅스 배포판의 종류와 특징">
            <a:extLst>
              <a:ext uri="{FF2B5EF4-FFF2-40B4-BE49-F238E27FC236}">
                <a16:creationId xmlns:a16="http://schemas.microsoft.com/office/drawing/2014/main" id="{829E3093-7120-11AD-04E8-20EE206E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06" y="1343324"/>
            <a:ext cx="2821867" cy="158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3C52BE-7DAF-3027-0047-DA6FC41B2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9" y="1431811"/>
            <a:ext cx="4220040" cy="38164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B7C767-98D4-E40C-5870-200903E2929D}"/>
              </a:ext>
            </a:extLst>
          </p:cNvPr>
          <p:cNvSpPr txBox="1"/>
          <p:nvPr/>
        </p:nvSpPr>
        <p:spPr>
          <a:xfrm>
            <a:off x="7721395" y="1708653"/>
            <a:ext cx="421301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파일 질라 </a:t>
            </a:r>
            <a:r>
              <a:rPr kumimoji="1" lang="en-US" altLang="ko-KR" sz="1400" b="1" dirty="0"/>
              <a:t>: </a:t>
            </a:r>
            <a:r>
              <a:rPr kumimoji="1" lang="ko-KR" altLang="en-US" sz="1400" b="1" dirty="0"/>
              <a:t>리눅스에 원격으로</a:t>
            </a:r>
            <a:endParaRPr kumimoji="1" lang="en-US" altLang="ko-KR" sz="1400" b="1" dirty="0"/>
          </a:p>
          <a:p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파일을 업로드 및 다운로드할 수 있는 환경을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세팅</a:t>
            </a:r>
            <a:endParaRPr lang="en-US" altLang="ko-KR" sz="1400" b="1" i="0" dirty="0">
              <a:solidFill>
                <a:srgbClr val="FF0000"/>
              </a:solidFill>
              <a:effectLst/>
              <a:latin typeface="+mn-ea"/>
            </a:endParaRPr>
          </a:p>
          <a:p>
            <a:r>
              <a:rPr kumimoji="1" lang="en-US" altLang="ko-KR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569C5A-09EE-6151-4B44-4C3C7607959E}"/>
              </a:ext>
            </a:extLst>
          </p:cNvPr>
          <p:cNvSpPr txBox="1"/>
          <p:nvPr/>
        </p:nvSpPr>
        <p:spPr>
          <a:xfrm>
            <a:off x="268643" y="5357103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Putty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: </a:t>
            </a:r>
            <a:r>
              <a:rPr kumimoji="1" lang="ko-KR" altLang="en-US" sz="14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리눅스 원격 접속 설정</a:t>
            </a:r>
            <a:endParaRPr kumimoji="1" lang="ko-Kore-KR" altLang="en-US" sz="1400" b="1" dirty="0"/>
          </a:p>
        </p:txBody>
      </p:sp>
      <p:sp>
        <p:nvSpPr>
          <p:cNvPr id="27" name="사각형: 둥근 모서리 3">
            <a:extLst>
              <a:ext uri="{FF2B5EF4-FFF2-40B4-BE49-F238E27FC236}">
                <a16:creationId xmlns:a16="http://schemas.microsoft.com/office/drawing/2014/main" id="{28E6B739-BD8D-C140-6CC3-A80A7928DD59}"/>
              </a:ext>
            </a:extLst>
          </p:cNvPr>
          <p:cNvSpPr/>
          <p:nvPr/>
        </p:nvSpPr>
        <p:spPr>
          <a:xfrm>
            <a:off x="4450506" y="3123167"/>
            <a:ext cx="7658476" cy="3130792"/>
          </a:xfrm>
          <a:prstGeom prst="roundRect">
            <a:avLst>
              <a:gd name="adj" fmla="val 4656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D3334137-2790-18E0-96EE-5CEA0CE6049C}"/>
              </a:ext>
            </a:extLst>
          </p:cNvPr>
          <p:cNvSpPr/>
          <p:nvPr/>
        </p:nvSpPr>
        <p:spPr>
          <a:xfrm>
            <a:off x="103717" y="1322964"/>
            <a:ext cx="4177465" cy="3925292"/>
          </a:xfrm>
          <a:prstGeom prst="roundRect">
            <a:avLst>
              <a:gd name="adj" fmla="val 4656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3">
            <a:extLst>
              <a:ext uri="{FF2B5EF4-FFF2-40B4-BE49-F238E27FC236}">
                <a16:creationId xmlns:a16="http://schemas.microsoft.com/office/drawing/2014/main" id="{E4CC9F52-DAAE-47C0-4A6D-C0AD05FF1A49}"/>
              </a:ext>
            </a:extLst>
          </p:cNvPr>
          <p:cNvSpPr/>
          <p:nvPr/>
        </p:nvSpPr>
        <p:spPr>
          <a:xfrm>
            <a:off x="4450505" y="1325368"/>
            <a:ext cx="2821868" cy="1605256"/>
          </a:xfrm>
          <a:prstGeom prst="roundRect">
            <a:avLst>
              <a:gd name="adj" fmla="val 4656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776C087-5F30-960E-A92A-5BF6B264AB47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환경 세</a:t>
            </a:r>
            <a:r>
              <a:rPr lang="ko-KR" altLang="en-US" sz="36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팅</a:t>
            </a:r>
          </a:p>
        </p:txBody>
      </p:sp>
    </p:spTree>
    <p:extLst>
      <p:ext uri="{BB962C8B-B14F-4D97-AF65-F5344CB8AC3E}">
        <p14:creationId xmlns:p14="http://schemas.microsoft.com/office/powerpoint/2010/main" val="67881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F86ABF-F93A-6EEF-3B2A-25310765B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r="66061"/>
          <a:stretch/>
        </p:blipFill>
        <p:spPr>
          <a:xfrm>
            <a:off x="4530881" y="2146062"/>
            <a:ext cx="2264749" cy="25501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6" descr="Redis] CS 와 함께 뜯어보며 이해하는 Redis : 내부 구조와 동작원리에 대해">
            <a:extLst>
              <a:ext uri="{FF2B5EF4-FFF2-40B4-BE49-F238E27FC236}">
                <a16:creationId xmlns:a16="http://schemas.microsoft.com/office/drawing/2014/main" id="{AD6157B8-7055-BA74-C576-CDC7EDEDD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r="23474"/>
          <a:stretch/>
        </p:blipFill>
        <p:spPr bwMode="auto">
          <a:xfrm>
            <a:off x="7037752" y="2887933"/>
            <a:ext cx="990674" cy="10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mripc\Desktop\레디스.png">
            <a:extLst>
              <a:ext uri="{FF2B5EF4-FFF2-40B4-BE49-F238E27FC236}">
                <a16:creationId xmlns:a16="http://schemas.microsoft.com/office/drawing/2014/main" id="{BCD20778-F4C6-6F07-9F12-C94747AF3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7" r="26643" b="6227"/>
          <a:stretch/>
        </p:blipFill>
        <p:spPr bwMode="auto">
          <a:xfrm>
            <a:off x="8270548" y="2401478"/>
            <a:ext cx="3423944" cy="205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A6EE9396-A7D4-C91F-01CE-E41C00BA52CB}"/>
              </a:ext>
            </a:extLst>
          </p:cNvPr>
          <p:cNvSpPr/>
          <p:nvPr/>
        </p:nvSpPr>
        <p:spPr>
          <a:xfrm>
            <a:off x="3815255" y="1890555"/>
            <a:ext cx="8044530" cy="3076889"/>
          </a:xfrm>
          <a:prstGeom prst="roundRect">
            <a:avLst>
              <a:gd name="adj" fmla="val 4656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30B65-6E35-5C68-B957-1B8607800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383" y="3097669"/>
            <a:ext cx="1203025" cy="935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5C0D4-2C63-3D86-06AB-BC6165FD4B6B}"/>
              </a:ext>
            </a:extLst>
          </p:cNvPr>
          <p:cNvSpPr txBox="1"/>
          <p:nvPr/>
        </p:nvSpPr>
        <p:spPr>
          <a:xfrm>
            <a:off x="3854739" y="1247901"/>
            <a:ext cx="3198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MariaDB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: </a:t>
            </a:r>
            <a:r>
              <a:rPr lang="ko-KR" altLang="en-US" sz="1200" b="1" dirty="0"/>
              <a:t>데이터베이스 관리 시스템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          </a:t>
            </a:r>
            <a:r>
              <a:rPr lang="ko-KR" altLang="en-US" sz="1200" b="1" dirty="0">
                <a:solidFill>
                  <a:srgbClr val="FF0000"/>
                </a:solidFill>
              </a:rPr>
              <a:t>빠른 속도와 높은 성능을 제공</a:t>
            </a:r>
            <a:endParaRPr kumimoji="1"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33435-B395-36A6-07F5-55E8D50F8EBC}"/>
              </a:ext>
            </a:extLst>
          </p:cNvPr>
          <p:cNvSpPr txBox="1"/>
          <p:nvPr/>
        </p:nvSpPr>
        <p:spPr>
          <a:xfrm>
            <a:off x="8270548" y="1430729"/>
            <a:ext cx="36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  </a:t>
            </a:r>
            <a:r>
              <a:rPr kumimoji="1" lang="en-US" altLang="ko-KR" b="1" dirty="0"/>
              <a:t>Redis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: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64-32bit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간 통로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, 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실시간 데이터 전송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2DCD6C-4498-79DE-34AC-72DE8F0BA0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191"/>
          <a:stretch/>
        </p:blipFill>
        <p:spPr>
          <a:xfrm>
            <a:off x="617199" y="1988548"/>
            <a:ext cx="2738744" cy="297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C7D73C-5B41-A6C7-43E7-68680FBB5C70}"/>
              </a:ext>
            </a:extLst>
          </p:cNvPr>
          <p:cNvSpPr txBox="1"/>
          <p:nvPr/>
        </p:nvSpPr>
        <p:spPr>
          <a:xfrm>
            <a:off x="367318" y="5075712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주피터 노트북 </a:t>
            </a:r>
            <a:r>
              <a:rPr kumimoji="1" lang="en-US" altLang="ko-KR" sz="1400" b="1" dirty="0"/>
              <a:t>:</a:t>
            </a:r>
            <a:r>
              <a:rPr kumimoji="1" lang="en-US" altLang="ko-KR" sz="1400" b="1" dirty="0">
                <a:latin typeface="+mn-ea"/>
              </a:rPr>
              <a:t> </a:t>
            </a:r>
            <a:r>
              <a:rPr lang="ko-KR" altLang="en-US" sz="1400" b="1" dirty="0"/>
              <a:t>리눅스 환경에서 편리한 코딩 환경 제공</a:t>
            </a:r>
          </a:p>
          <a:p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사각형: 둥근 모서리 3">
            <a:extLst>
              <a:ext uri="{FF2B5EF4-FFF2-40B4-BE49-F238E27FC236}">
                <a16:creationId xmlns:a16="http://schemas.microsoft.com/office/drawing/2014/main" id="{70861475-8402-000C-FC64-C12B694746FA}"/>
              </a:ext>
            </a:extLst>
          </p:cNvPr>
          <p:cNvSpPr/>
          <p:nvPr/>
        </p:nvSpPr>
        <p:spPr>
          <a:xfrm>
            <a:off x="565280" y="1916895"/>
            <a:ext cx="2897557" cy="3076889"/>
          </a:xfrm>
          <a:prstGeom prst="roundRect">
            <a:avLst>
              <a:gd name="adj" fmla="val 4656"/>
            </a:avLst>
          </a:prstGeom>
          <a:noFill/>
          <a:ln w="3810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9204E5-ACAD-008C-1CEF-48EDE248E98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가상 환경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EF9A09EC-A5AA-12C0-3D19-4A5A9D0F5414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환경 세</a:t>
            </a:r>
            <a:r>
              <a:rPr lang="ko-KR" altLang="en-US" sz="36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팅</a:t>
            </a:r>
          </a:p>
        </p:txBody>
      </p:sp>
    </p:spTree>
    <p:extLst>
      <p:ext uri="{BB962C8B-B14F-4D97-AF65-F5344CB8AC3E}">
        <p14:creationId xmlns:p14="http://schemas.microsoft.com/office/powerpoint/2010/main" val="361204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075" y="1989455"/>
            <a:ext cx="7689215" cy="165417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3.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주식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815" y="914400"/>
            <a:ext cx="184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7015" y="-842010"/>
            <a:ext cx="184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A4565-BE74-589A-6E0A-440516C7B303}"/>
              </a:ext>
            </a:extLst>
          </p:cNvPr>
          <p:cNvSpPr txBox="1"/>
          <p:nvPr/>
        </p:nvSpPr>
        <p:spPr>
          <a:xfrm>
            <a:off x="8679815" y="5583555"/>
            <a:ext cx="184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967C05-9CD0-FD41-2C95-B2ECF79B2FED}"/>
              </a:ext>
            </a:extLst>
          </p:cNvPr>
          <p:cNvGrpSpPr/>
          <p:nvPr/>
        </p:nvGrpSpPr>
        <p:grpSpPr>
          <a:xfrm>
            <a:off x="3299071" y="5119300"/>
            <a:ext cx="5586224" cy="646331"/>
            <a:chOff x="4415256" y="4691570"/>
            <a:chExt cx="5586224" cy="6463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618FF3-C1B7-9118-81BE-5B9B3159A5B8}"/>
                </a:ext>
              </a:extLst>
            </p:cNvPr>
            <p:cNvGrpSpPr/>
            <p:nvPr/>
          </p:nvGrpSpPr>
          <p:grpSpPr>
            <a:xfrm>
              <a:off x="4415256" y="4691570"/>
              <a:ext cx="1645091" cy="646331"/>
              <a:chOff x="4415256" y="4703517"/>
              <a:chExt cx="1645091" cy="646331"/>
            </a:xfrm>
            <a:noFill/>
          </p:grpSpPr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0C43514B-2A11-7FF6-9D11-350318162469}"/>
                  </a:ext>
                </a:extLst>
              </p:cNvPr>
              <p:cNvSpPr/>
              <p:nvPr/>
            </p:nvSpPr>
            <p:spPr>
              <a:xfrm>
                <a:off x="4478868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D5D148-50F2-1BE8-F5F7-1388DB5FAC83}"/>
                  </a:ext>
                </a:extLst>
              </p:cNvPr>
              <p:cNvSpPr txBox="1"/>
              <p:nvPr/>
            </p:nvSpPr>
            <p:spPr>
              <a:xfrm>
                <a:off x="4415256" y="4802734"/>
                <a:ext cx="1645091" cy="3539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과거 데이터</a:t>
                </a:r>
              </a:p>
            </p:txBody>
          </p:sp>
        </p:grpSp>
        <p:cxnSp>
          <p:nvCxnSpPr>
            <p:cNvPr id="18" name="직선 연결선 72">
              <a:extLst>
                <a:ext uri="{FF2B5EF4-FFF2-40B4-BE49-F238E27FC236}">
                  <a16:creationId xmlns:a16="http://schemas.microsoft.com/office/drawing/2014/main" id="{BBC4D3BD-2A9F-7AAE-531A-DFEF7AF3B2DD}"/>
                </a:ext>
              </a:extLst>
            </p:cNvPr>
            <p:cNvCxnSpPr>
              <a:cxnSpLocks/>
            </p:cNvCxnSpPr>
            <p:nvPr/>
          </p:nvCxnSpPr>
          <p:spPr>
            <a:xfrm>
              <a:off x="6009173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6CDDF8-2E48-4489-A921-76E76514D93C}"/>
                </a:ext>
              </a:extLst>
            </p:cNvPr>
            <p:cNvGrpSpPr/>
            <p:nvPr/>
          </p:nvGrpSpPr>
          <p:grpSpPr>
            <a:xfrm>
              <a:off x="8356389" y="4691570"/>
              <a:ext cx="1645091" cy="646331"/>
              <a:chOff x="8356389" y="4703517"/>
              <a:chExt cx="1645091" cy="646331"/>
            </a:xfrm>
          </p:grpSpPr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8DF69786-DF8A-6CB0-CE16-F4586B4D0A4B}"/>
                  </a:ext>
                </a:extLst>
              </p:cNvPr>
              <p:cNvSpPr/>
              <p:nvPr/>
            </p:nvSpPr>
            <p:spPr>
              <a:xfrm>
                <a:off x="8417644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2EC69E-65F8-8889-CD1A-76F9FD7AA97C}"/>
                  </a:ext>
                </a:extLst>
              </p:cNvPr>
              <p:cNvSpPr txBox="1"/>
              <p:nvPr/>
            </p:nvSpPr>
            <p:spPr>
              <a:xfrm>
                <a:off x="8356389" y="4826627"/>
                <a:ext cx="164509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시장 데이터</a:t>
                </a:r>
              </a:p>
            </p:txBody>
          </p:sp>
        </p:grpSp>
        <p:cxnSp>
          <p:nvCxnSpPr>
            <p:cNvPr id="20" name="직선 연결선 72">
              <a:extLst>
                <a:ext uri="{FF2B5EF4-FFF2-40B4-BE49-F238E27FC236}">
                  <a16:creationId xmlns:a16="http://schemas.microsoft.com/office/drawing/2014/main" id="{EC9E65BE-5C59-751F-122E-0C65B09ECD0C}"/>
                </a:ext>
              </a:extLst>
            </p:cNvPr>
            <p:cNvCxnSpPr>
              <a:cxnSpLocks/>
            </p:cNvCxnSpPr>
            <p:nvPr/>
          </p:nvCxnSpPr>
          <p:spPr>
            <a:xfrm>
              <a:off x="7978562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3C7F62C-6D18-DF8D-4C78-BC8D1DD83E52}"/>
                </a:ext>
              </a:extLst>
            </p:cNvPr>
            <p:cNvGrpSpPr/>
            <p:nvPr/>
          </p:nvGrpSpPr>
          <p:grpSpPr>
            <a:xfrm>
              <a:off x="6445808" y="4691570"/>
              <a:ext cx="1530305" cy="646331"/>
              <a:chOff x="6444064" y="4679623"/>
              <a:chExt cx="1530305" cy="64633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F376F3-6D83-F8AD-4A58-D4736D4A4421}"/>
                  </a:ext>
                </a:extLst>
              </p:cNvPr>
              <p:cNvSpPr txBox="1"/>
              <p:nvPr/>
            </p:nvSpPr>
            <p:spPr>
              <a:xfrm>
                <a:off x="6444064" y="4802733"/>
                <a:ext cx="1527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실시간 데이터</a:t>
                </a:r>
              </a:p>
            </p:txBody>
          </p:sp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F47FC74B-3994-91B9-8654-B2DE2C8F4EEB}"/>
                  </a:ext>
                </a:extLst>
              </p:cNvPr>
              <p:cNvSpPr/>
              <p:nvPr/>
            </p:nvSpPr>
            <p:spPr>
              <a:xfrm>
                <a:off x="6446513" y="4679623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116843-87AD-240D-5566-62FC34CE28F9}"/>
              </a:ext>
            </a:extLst>
          </p:cNvPr>
          <p:cNvGrpSpPr/>
          <p:nvPr/>
        </p:nvGrpSpPr>
        <p:grpSpPr>
          <a:xfrm>
            <a:off x="0" y="1348399"/>
            <a:ext cx="12192000" cy="3059739"/>
            <a:chOff x="0" y="-2334667"/>
            <a:chExt cx="12192000" cy="3059739"/>
          </a:xfrm>
        </p:grpSpPr>
        <p:pic>
          <p:nvPicPr>
            <p:cNvPr id="30" name="그림 29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0F67E71D-F297-F94B-4C9F-73548D17D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D5F2AD-F6CB-14B6-1D43-7D8B8AEEAF93}"/>
                </a:ext>
              </a:extLst>
            </p:cNvPr>
            <p:cNvSpPr/>
            <p:nvPr/>
          </p:nvSpPr>
          <p:spPr>
            <a:xfrm>
              <a:off x="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F9F20AC6-BD76-F2D8-0441-77F58A275321}"/>
              </a:ext>
            </a:extLst>
          </p:cNvPr>
          <p:cNvSpPr txBox="1">
            <a:spLocks/>
          </p:cNvSpPr>
          <p:nvPr/>
        </p:nvSpPr>
        <p:spPr>
          <a:xfrm>
            <a:off x="2251381" y="1989451"/>
            <a:ext cx="7689237" cy="16544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3.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주식</a:t>
            </a:r>
          </a:p>
        </p:txBody>
      </p:sp>
    </p:spTree>
    <p:extLst>
      <p:ext uri="{BB962C8B-B14F-4D97-AF65-F5344CB8AC3E}">
        <p14:creationId xmlns:p14="http://schemas.microsoft.com/office/powerpoint/2010/main" val="357390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과거 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과거 데이터 </a:t>
            </a:r>
            <a:r>
              <a:rPr lang="ko-KR" altLang="en-US" sz="14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268643" y="3969689"/>
            <a:ext cx="56089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000000"/>
                </a:solidFill>
              </a:rPr>
              <a:t>과거 데이터 수집 </a:t>
            </a:r>
            <a:r>
              <a:rPr lang="en-US" altLang="ko-KR" sz="1600" b="1" dirty="0">
                <a:solidFill>
                  <a:srgbClr val="000000"/>
                </a:solidFill>
              </a:rPr>
              <a:t>:</a:t>
            </a:r>
            <a:r>
              <a:rPr lang="ko-KR" altLang="en-US" sz="1600" b="1" dirty="0">
                <a:solidFill>
                  <a:srgbClr val="000000"/>
                </a:solidFill>
              </a:rPr>
              <a:t> 대신증권 </a:t>
            </a:r>
            <a:r>
              <a:rPr lang="en-US" altLang="ko-KR" sz="1600" b="1" dirty="0">
                <a:solidFill>
                  <a:srgbClr val="000000"/>
                </a:solidFill>
              </a:rPr>
              <a:t>API </a:t>
            </a:r>
            <a:r>
              <a:rPr lang="ko-KR" altLang="en-US" sz="1600" b="1" dirty="0">
                <a:solidFill>
                  <a:srgbClr val="000000"/>
                </a:solidFill>
              </a:rPr>
              <a:t>사용</a:t>
            </a:r>
            <a:r>
              <a:rPr lang="en-US" altLang="ko-KR" sz="1600" b="1" dirty="0">
                <a:solidFill>
                  <a:srgbClr val="000000"/>
                </a:solidFill>
              </a:rPr>
              <a:t> </a:t>
            </a:r>
            <a:endParaRPr lang="en-US" altLang="ko-KR" sz="1600" b="1" dirty="0">
              <a:solidFill>
                <a:srgbClr val="000000"/>
              </a:solidFill>
              <a:effectLst/>
            </a:endParaRPr>
          </a:p>
          <a:p>
            <a:pPr algn="l"/>
            <a:endParaRPr lang="en-US" altLang="ko-KR" sz="1600" b="1" dirty="0">
              <a:solidFill>
                <a:srgbClr val="00000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000000"/>
                </a:solidFill>
              </a:rPr>
              <a:t>수집한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 데이터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: date(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날짜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 time(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시간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),open(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시가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 high(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고가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 low(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저가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 close(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종가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),volume(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거래량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effectLst/>
              </a:rPr>
              <a:t>    Accumulate sales volume(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누적 매도수량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),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effectLst/>
              </a:rPr>
              <a:t>    Accumulated number of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ffectLst/>
              </a:rPr>
              <a:t>contract(</a:t>
            </a:r>
            <a:r>
              <a:rPr lang="ko-KR" altLang="en-US" sz="1600" dirty="0">
                <a:solidFill>
                  <a:srgbClr val="000000"/>
                </a:solidFill>
                <a:effectLst/>
              </a:rPr>
              <a:t>누적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+mn-ea"/>
              </a:rPr>
              <a:t>매수수량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l"/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E80813D-CC80-0D9D-96CC-9A33F8AAE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1" y="1038990"/>
            <a:ext cx="4431289" cy="2640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C99522-2C49-958E-1E63-4DBC1EDB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49" y="4689131"/>
            <a:ext cx="6713383" cy="3651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0854BC-3558-80C6-8321-EE3ABD44D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0" r="11500"/>
          <a:stretch/>
        </p:blipFill>
        <p:spPr>
          <a:xfrm>
            <a:off x="5269149" y="1057271"/>
            <a:ext cx="5891292" cy="363186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0ECB5A1-0336-9144-96C9-0F151BBF009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A5A536-6292-2D20-A9CF-43BC49586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728FD7-54C0-7BD7-9E67-548D6E673038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D5F9235A-FD5D-5026-9843-05A592618297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070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AC2B0-29B4-30F9-4F0C-4242DE78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55" y="10255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과거 데이터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72EC82D-3CB9-FDF4-846B-54C7D002B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0212" y="3546718"/>
            <a:ext cx="3124200" cy="2857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8D29D-BB5E-B692-D23C-B7AF0BE3E69D}"/>
              </a:ext>
            </a:extLst>
          </p:cNvPr>
          <p:cNvSpPr txBox="1"/>
          <p:nvPr/>
        </p:nvSpPr>
        <p:spPr>
          <a:xfrm>
            <a:off x="4265645" y="1279250"/>
            <a:ext cx="6667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b="1" dirty="0"/>
              <a:t>약 </a:t>
            </a:r>
            <a:r>
              <a:rPr lang="en-US" altLang="ko-KR" sz="1600" b="1" dirty="0"/>
              <a:t>28</a:t>
            </a:r>
            <a:r>
              <a:rPr lang="ko-KR" altLang="en-US" sz="1600" b="1" dirty="0"/>
              <a:t>개 종목에 대한 과거 분봉데이터 수집</a:t>
            </a: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Python</a:t>
            </a:r>
            <a:r>
              <a:rPr lang="ko-KR" altLang="en-US" sz="1600" dirty="0">
                <a:solidFill>
                  <a:srgbClr val="FF0000"/>
                </a:solidFill>
              </a:rPr>
              <a:t>과 </a:t>
            </a:r>
            <a:r>
              <a:rPr lang="en-US" altLang="ko-KR" sz="1600" dirty="0">
                <a:solidFill>
                  <a:srgbClr val="FF0000"/>
                </a:solidFill>
              </a:rPr>
              <a:t>MariaDB </a:t>
            </a:r>
            <a:r>
              <a:rPr lang="ko-KR" altLang="en-US" sz="1600" dirty="0">
                <a:solidFill>
                  <a:srgbClr val="FF0000"/>
                </a:solidFill>
              </a:rPr>
              <a:t>연동하여 </a:t>
            </a:r>
            <a:r>
              <a:rPr lang="ko-KR" altLang="en-US" sz="1600" dirty="0"/>
              <a:t>데이터들을 </a:t>
            </a:r>
            <a:r>
              <a:rPr lang="en-US" altLang="ko-KR" sz="1600" dirty="0"/>
              <a:t>list</a:t>
            </a:r>
            <a:r>
              <a:rPr lang="ko-KR" altLang="en-US" sz="1600" dirty="0"/>
              <a:t>형태로 변환 후 </a:t>
            </a:r>
            <a:r>
              <a:rPr lang="en-US" altLang="ko-KR" sz="1600" dirty="0"/>
              <a:t>for</a:t>
            </a:r>
            <a:r>
              <a:rPr lang="ko-KR" altLang="en-US" sz="1600" dirty="0"/>
              <a:t>문 사용하여 과거 데이터 저장</a:t>
            </a:r>
            <a:endParaRPr lang="en-US" altLang="ko-KR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E14AE7-FE22-95CF-36CC-F68A4B375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18"/>
          <a:stretch/>
        </p:blipFill>
        <p:spPr>
          <a:xfrm>
            <a:off x="-1" y="1099537"/>
            <a:ext cx="3982081" cy="198319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8DBCE4-B1C2-B656-E248-7478FE097D7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2C5DBA-9286-DDC5-0FD5-62CBEA6BD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43ABC2-0A07-9E65-E6C3-D7611E188707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EA2C4F0-D4C5-616A-0ED1-EB8D56CD0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094256"/>
            <a:ext cx="7440213" cy="37637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1C958E-5CDA-8631-1254-9FBEC486E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007" y="3785268"/>
            <a:ext cx="6896993" cy="2062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CBEE2-8F67-F914-56B1-C1DC89736ACA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과거 데이터 </a:t>
            </a:r>
            <a:r>
              <a:rPr lang="ko-KR" altLang="en-US" sz="14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크롤링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–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MariaDB 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연동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0735EC-EE7C-0243-3114-CA972A238B5D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3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170279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</a:t>
            </a:r>
            <a:r>
              <a:rPr lang="ko-KR" altLang="en-US" dirty="0" err="1"/>
              <a:t>틱데이터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4975780" y="1209546"/>
            <a:ext cx="57708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000000"/>
                </a:solidFill>
                <a:effectLst/>
                <a:latin typeface="+mn-ea"/>
              </a:rPr>
              <a:t>실시간 </a:t>
            </a:r>
            <a:r>
              <a:rPr lang="ko-KR" altLang="en-US" sz="1400" b="1" dirty="0" err="1">
                <a:solidFill>
                  <a:srgbClr val="000000"/>
                </a:solidFill>
                <a:effectLst/>
                <a:latin typeface="+mn-ea"/>
              </a:rPr>
              <a:t>틱데이터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+mn-ea"/>
              </a:rPr>
              <a:t>: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+mn-ea"/>
              </a:rPr>
              <a:t>eBest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증권 </a:t>
            </a:r>
            <a:r>
              <a:rPr lang="en-US" altLang="ko-KR" sz="1400" b="1" dirty="0">
                <a:solidFill>
                  <a:srgbClr val="000000"/>
                </a:solidFill>
                <a:effectLst/>
                <a:latin typeface="+mn-ea"/>
              </a:rPr>
              <a:t>API 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+mn-ea"/>
              </a:rPr>
              <a:t>사용</a:t>
            </a:r>
            <a:endParaRPr lang="en-US" altLang="ko-KR" sz="1400" b="1" dirty="0">
              <a:solidFill>
                <a:srgbClr val="000000"/>
              </a:solidFill>
              <a:effectLst/>
              <a:latin typeface="+mn-ea"/>
            </a:endParaRPr>
          </a:p>
          <a:p>
            <a:pPr algn="l"/>
            <a:endParaRPr lang="en-US" altLang="ko-KR" sz="1400" b="1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effectLst/>
                <a:latin typeface="+mn-ea"/>
              </a:rPr>
              <a:t>실시간 </a:t>
            </a:r>
            <a:r>
              <a:rPr lang="en-US" altLang="ko-KR" sz="1400" b="1" dirty="0" err="1">
                <a:solidFill>
                  <a:srgbClr val="FF0000"/>
                </a:solidFill>
                <a:effectLst/>
                <a:latin typeface="+mn-ea"/>
              </a:rPr>
              <a:t>api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effectLst/>
                <a:latin typeface="+mn-ea"/>
              </a:rPr>
              <a:t>이용 위한 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+mn-ea"/>
              </a:rPr>
              <a:t>Res</a:t>
            </a:r>
            <a:r>
              <a:rPr lang="ko-KR" altLang="en-US" sz="1400" b="1" dirty="0">
                <a:solidFill>
                  <a:srgbClr val="FF0000"/>
                </a:solidFill>
                <a:effectLst/>
                <a:latin typeface="+mn-ea"/>
              </a:rPr>
              <a:t>파일 다운로드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진행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약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28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 종목의 실시간 주가 정보가 필요하기 때문에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Real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목록의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S3_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에서 데이터 수집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AAC81F17-3F99-914C-9AFB-742F216FB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038990"/>
            <a:ext cx="4672284" cy="2302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ABFB0C-2B1F-4775-0761-6068F572E8A5}"/>
              </a:ext>
            </a:extLst>
          </p:cNvPr>
          <p:cNvSpPr txBox="1"/>
          <p:nvPr/>
        </p:nvSpPr>
        <p:spPr>
          <a:xfrm>
            <a:off x="8682112" y="3007464"/>
            <a:ext cx="3376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Real </a:t>
            </a:r>
            <a:r>
              <a:rPr lang="ko-KR" altLang="en-US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목록 </a:t>
            </a:r>
            <a:r>
              <a:rPr lang="en-US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실시간 데이터를 </a:t>
            </a:r>
            <a:r>
              <a:rPr lang="ko-KR" altLang="en-US"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받아옴</a:t>
            </a:r>
            <a:endParaRPr lang="en-US" altLang="ko-KR" sz="140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ko-KR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[S3_]KOSPI</a:t>
            </a:r>
            <a:r>
              <a:rPr lang="ko-KR" altLang="en-US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체결 목록을 이용</a:t>
            </a:r>
            <a:endParaRPr lang="en-US" altLang="ko-KR" sz="140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AE2992-7715-6D37-321E-F7727CC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" y="3396483"/>
            <a:ext cx="2933700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3695E2-A788-2888-1224-069D3A40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38" y="3007464"/>
            <a:ext cx="5471417" cy="3788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95AA37-82D1-5BA3-406F-69F51999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0" y="4472780"/>
            <a:ext cx="2933700" cy="590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270D37-AFEE-D567-F656-899BA89FB711}"/>
              </a:ext>
            </a:extLst>
          </p:cNvPr>
          <p:cNvSpPr/>
          <p:nvPr/>
        </p:nvSpPr>
        <p:spPr>
          <a:xfrm>
            <a:off x="747252" y="4611329"/>
            <a:ext cx="855406" cy="32446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835D20-1227-B1CE-E370-8A630300D808}"/>
              </a:ext>
            </a:extLst>
          </p:cNvPr>
          <p:cNvSpPr/>
          <p:nvPr/>
        </p:nvSpPr>
        <p:spPr>
          <a:xfrm>
            <a:off x="366352" y="3834581"/>
            <a:ext cx="233416" cy="22614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B0A4D-FD05-1516-F109-B275EE2FA352}"/>
              </a:ext>
            </a:extLst>
          </p:cNvPr>
          <p:cNvSpPr/>
          <p:nvPr/>
        </p:nvSpPr>
        <p:spPr>
          <a:xfrm>
            <a:off x="3343857" y="5919019"/>
            <a:ext cx="687369" cy="11798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6D732B0-E216-2DE4-046D-BAC1C81908EE}"/>
              </a:ext>
            </a:extLst>
          </p:cNvPr>
          <p:cNvSpPr/>
          <p:nvPr/>
        </p:nvSpPr>
        <p:spPr>
          <a:xfrm rot="10800000">
            <a:off x="8637639" y="4891816"/>
            <a:ext cx="1022554" cy="31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D9DE92-823C-11F8-0AC6-520BB9A88EE2}"/>
              </a:ext>
            </a:extLst>
          </p:cNvPr>
          <p:cNvSpPr txBox="1"/>
          <p:nvPr/>
        </p:nvSpPr>
        <p:spPr>
          <a:xfrm>
            <a:off x="10010697" y="4768196"/>
            <a:ext cx="140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S3_</a:t>
            </a:r>
            <a:r>
              <a:rPr lang="ko-KR" altLang="en-US" sz="1600" dirty="0">
                <a:latin typeface="+mn-ea"/>
              </a:rPr>
              <a:t>에 포함된 데이터 목록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D2F5B79-16FE-A63B-40AA-2F0BDB0C6303}"/>
              </a:ext>
            </a:extLst>
          </p:cNvPr>
          <p:cNvSpPr/>
          <p:nvPr/>
        </p:nvSpPr>
        <p:spPr>
          <a:xfrm>
            <a:off x="4817806" y="3944820"/>
            <a:ext cx="2802194" cy="285101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CD0068-26AB-7772-39BE-F5BAF504C8CA}"/>
              </a:ext>
            </a:extLst>
          </p:cNvPr>
          <p:cNvSpPr/>
          <p:nvPr/>
        </p:nvSpPr>
        <p:spPr>
          <a:xfrm>
            <a:off x="9806255" y="4573873"/>
            <a:ext cx="1809558" cy="93406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4006334-6123-A2DA-DCBE-F0BE7042C082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269C60-81EA-B27B-1DFA-1913F92740A8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1CABD98-C769-0957-1422-07078F3A4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918F76-AEF1-606E-6EE8-B10692521F88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5E9C21-DC4D-2BDD-8206-F0233313F45E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실시간 데이터 </a:t>
            </a:r>
            <a:r>
              <a:rPr lang="ko-KR" altLang="en-US" sz="14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19CD1F-F599-D70B-93F7-1EE3ED2DC019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405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A9C55-E7EE-7D44-A98F-1C006FA6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16896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</a:t>
            </a:r>
            <a:r>
              <a:rPr lang="ko-KR" altLang="en-US" dirty="0" err="1"/>
              <a:t>틱데이터</a:t>
            </a:r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C8C9E-54F0-5708-8344-E90A06DB2991}"/>
              </a:ext>
            </a:extLst>
          </p:cNvPr>
          <p:cNvSpPr txBox="1"/>
          <p:nvPr/>
        </p:nvSpPr>
        <p:spPr>
          <a:xfrm>
            <a:off x="134876" y="5441226"/>
            <a:ext cx="113494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500" dirty="0"/>
              <a:t>실시간 정보들을 가져오는 </a:t>
            </a:r>
            <a:r>
              <a:rPr lang="en-US" altLang="ko-KR" sz="1500" dirty="0">
                <a:solidFill>
                  <a:srgbClr val="FF0000"/>
                </a:solidFill>
              </a:rPr>
              <a:t>Xreal_S3_</a:t>
            </a:r>
            <a:r>
              <a:rPr lang="ko-KR" altLang="en-US" sz="1500" dirty="0">
                <a:solidFill>
                  <a:srgbClr val="FF0000"/>
                </a:solidFill>
              </a:rPr>
              <a:t>라는 </a:t>
            </a:r>
            <a:r>
              <a:rPr lang="en-US" altLang="ko-KR" sz="1500" dirty="0">
                <a:solidFill>
                  <a:srgbClr val="FF0000"/>
                </a:solidFill>
              </a:rPr>
              <a:t>class</a:t>
            </a:r>
            <a:r>
              <a:rPr lang="ko-KR" altLang="en-US" sz="1500" dirty="0">
                <a:solidFill>
                  <a:srgbClr val="FF0000"/>
                </a:solidFill>
              </a:rPr>
              <a:t> 생성</a:t>
            </a:r>
            <a:endParaRPr lang="en-US" altLang="ko-KR" sz="1500" dirty="0">
              <a:solidFill>
                <a:srgbClr val="FF0000"/>
              </a:solidFill>
            </a:endParaRPr>
          </a:p>
          <a:p>
            <a:endParaRPr lang="en-US" altLang="ko-KR" sz="15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500" dirty="0"/>
              <a:t>코스피</a:t>
            </a:r>
            <a:r>
              <a:rPr lang="en-US" altLang="ko-KR" sz="1500" dirty="0"/>
              <a:t>, </a:t>
            </a:r>
            <a:r>
              <a:rPr lang="ko-KR" altLang="en-US" sz="1500" dirty="0"/>
              <a:t>환율과 시간 형태를 통일하기 위해 </a:t>
            </a:r>
            <a:r>
              <a:rPr lang="en-US" altLang="ko-KR" sz="1500" dirty="0" err="1"/>
              <a:t>ymd_time</a:t>
            </a:r>
            <a:r>
              <a:rPr lang="ko-KR" altLang="en-US" sz="1500" dirty="0"/>
              <a:t>이라는 연</a:t>
            </a:r>
            <a:r>
              <a:rPr lang="en-US" altLang="ko-KR" sz="1500" dirty="0"/>
              <a:t>-</a:t>
            </a:r>
            <a:r>
              <a:rPr lang="ko-KR" altLang="en-US" sz="1500" dirty="0"/>
              <a:t>도</a:t>
            </a:r>
            <a:r>
              <a:rPr lang="en-US" altLang="ko-KR" sz="1500" dirty="0"/>
              <a:t>-</a:t>
            </a:r>
            <a:r>
              <a:rPr lang="ko-KR" altLang="en-US" sz="1500" dirty="0"/>
              <a:t>월</a:t>
            </a:r>
            <a:r>
              <a:rPr lang="en-US" altLang="ko-KR" sz="1500" dirty="0"/>
              <a:t> </a:t>
            </a:r>
            <a:r>
              <a:rPr lang="ko-KR" altLang="en-US" sz="1500" dirty="0"/>
              <a:t>시</a:t>
            </a:r>
            <a:r>
              <a:rPr lang="en-US" altLang="ko-KR" sz="1500" dirty="0"/>
              <a:t>:</a:t>
            </a:r>
            <a:r>
              <a:rPr lang="ko-KR" altLang="en-US" sz="1500" dirty="0"/>
              <a:t>분</a:t>
            </a:r>
            <a:r>
              <a:rPr lang="en-US" altLang="ko-KR" sz="1500" dirty="0"/>
              <a:t>:</a:t>
            </a:r>
            <a:r>
              <a:rPr lang="ko-KR" altLang="en-US" sz="1500" dirty="0"/>
              <a:t>초 형태의 새로운 컬럼 생성</a:t>
            </a:r>
            <a:endParaRPr lang="en-US" altLang="ko-KR" sz="1500" dirty="0"/>
          </a:p>
          <a:p>
            <a:endParaRPr lang="en-US" altLang="ko-KR" sz="15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500" dirty="0"/>
              <a:t>DB</a:t>
            </a:r>
            <a:r>
              <a:rPr lang="ko-KR" altLang="en-US" sz="1500" dirty="0"/>
              <a:t>로 전송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26AC62-D6E7-8472-F074-2D6C31F7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" y="1013992"/>
            <a:ext cx="8376925" cy="434436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F642D8-DB7E-4CBF-FC59-4F3544BC47EE}"/>
              </a:ext>
            </a:extLst>
          </p:cNvPr>
          <p:cNvSpPr/>
          <p:nvPr/>
        </p:nvSpPr>
        <p:spPr>
          <a:xfrm>
            <a:off x="91026" y="1056351"/>
            <a:ext cx="835742" cy="17300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B270A1B-390E-5B94-27C1-42C8336FBFDF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A2D9C23-0F41-7491-16F3-87A8E14D06BA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A4CF02-F949-0B83-2D82-BFB04C3470CB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A01F09-E38E-639B-F998-D5B5984A1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E13B90-887E-9878-32C3-C6FAD26C9665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93CEC9D-6BE8-0E31-F507-14BD525C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158" y="988913"/>
            <a:ext cx="1724025" cy="276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A1F8EC-4982-90DA-048E-FD0EAD1FF749}"/>
              </a:ext>
            </a:extLst>
          </p:cNvPr>
          <p:cNvSpPr txBox="1"/>
          <p:nvPr/>
        </p:nvSpPr>
        <p:spPr>
          <a:xfrm>
            <a:off x="134876" y="729720"/>
            <a:ext cx="356043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실시간 데이터 </a:t>
            </a:r>
            <a:r>
              <a:rPr lang="ko-KR" altLang="en-US" sz="14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크롤링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–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MariaDB 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연동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52A3C2A-8AB6-3197-E029-CD7C73A6B595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86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16896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</a:t>
            </a:r>
            <a:r>
              <a:rPr lang="ko-KR" altLang="en-US" dirty="0" err="1"/>
              <a:t>틱데이터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130222" y="5794267"/>
            <a:ext cx="62888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/>
              <a:t>S3_</a:t>
            </a:r>
            <a:r>
              <a:rPr lang="ko-KR" altLang="en-US" sz="1400" dirty="0"/>
              <a:t>에 관련된 정보들을 가져오기 위해 파일경로 지정해줌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오후 </a:t>
            </a:r>
            <a:r>
              <a:rPr lang="en-US" altLang="ko-KR" sz="1400" dirty="0"/>
              <a:t>3</a:t>
            </a:r>
            <a:r>
              <a:rPr lang="ko-KR" altLang="en-US" sz="1400" dirty="0"/>
              <a:t>시 </a:t>
            </a:r>
            <a:r>
              <a:rPr lang="en-US" altLang="ko-KR" sz="1400" dirty="0"/>
              <a:t>20</a:t>
            </a:r>
            <a:r>
              <a:rPr lang="ko-KR" altLang="en-US" sz="1400" dirty="0"/>
              <a:t>분이 되면 자동종료 되게끔 </a:t>
            </a:r>
            <a:r>
              <a:rPr lang="en-US" altLang="ko-KR" sz="1400" dirty="0"/>
              <a:t>datetime function </a:t>
            </a:r>
            <a:r>
              <a:rPr lang="ko-KR" altLang="en-US" sz="1400" dirty="0"/>
              <a:t>사용</a:t>
            </a:r>
          </a:p>
        </p:txBody>
      </p:sp>
      <p:pic>
        <p:nvPicPr>
          <p:cNvPr id="6" name="그림 5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BD63D5CB-3E45-6D46-4890-FE784DBD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2" y="1142773"/>
            <a:ext cx="5426153" cy="3808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10F9A-B24C-6870-DB57-D8E33D0FD8FF}"/>
              </a:ext>
            </a:extLst>
          </p:cNvPr>
          <p:cNvSpPr txBox="1"/>
          <p:nvPr/>
        </p:nvSpPr>
        <p:spPr>
          <a:xfrm>
            <a:off x="6350942" y="5276867"/>
            <a:ext cx="5562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장 오픈시간인 </a:t>
            </a:r>
            <a:r>
              <a:rPr lang="ko-KR" altLang="en-US" sz="1400" dirty="0">
                <a:solidFill>
                  <a:srgbClr val="FF0000"/>
                </a:solidFill>
              </a:rPr>
              <a:t>오전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시에 자동실행 </a:t>
            </a:r>
            <a:r>
              <a:rPr lang="ko-KR" altLang="en-US" sz="1400" dirty="0"/>
              <a:t>되게끔 작업 스케줄러 설정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3A2947F-8FA0-5A02-66FA-76E6A8EBC99F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F8AEBD5-2387-D56C-B62C-8777490339B8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5AA261-1D1B-0C3A-7AD2-67CACBABA834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940A14-32E6-7B70-D5CF-830830A2E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E5DE85-F37F-27E5-8E41-BF5E57E08034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55716E-E592-7A5C-8DBF-FAF87103E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2"/>
          <a:stretch/>
        </p:blipFill>
        <p:spPr>
          <a:xfrm>
            <a:off x="0" y="1038990"/>
            <a:ext cx="6096000" cy="2007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908C33-02BC-5DAB-D850-261D8A3A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1192"/>
            <a:ext cx="6096000" cy="2801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61924-B912-B9AA-CD77-BC859F5D5B0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실시간 데이터 </a:t>
            </a:r>
            <a:r>
              <a:rPr lang="ko-KR" altLang="en-US" sz="14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20DD9-3A67-2433-582F-645B91FE5D57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2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ED7BA3D6-1EB8-2C0F-2A58-13D9FFF8B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36387"/>
              </p:ext>
            </p:extLst>
          </p:nvPr>
        </p:nvGraphicFramePr>
        <p:xfrm>
          <a:off x="1787880" y="1609838"/>
          <a:ext cx="9188003" cy="41576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6967">
                  <a:extLst>
                    <a:ext uri="{9D8B030D-6E8A-4147-A177-3AD203B41FA5}">
                      <a16:colId xmlns:a16="http://schemas.microsoft.com/office/drawing/2014/main" val="611602552"/>
                    </a:ext>
                  </a:extLst>
                </a:gridCol>
                <a:gridCol w="7951036">
                  <a:extLst>
                    <a:ext uri="{9D8B030D-6E8A-4147-A177-3AD203B41FA5}">
                      <a16:colId xmlns:a16="http://schemas.microsoft.com/office/drawing/2014/main" val="4032813212"/>
                    </a:ext>
                  </a:extLst>
                </a:gridCol>
              </a:tblGrid>
              <a:tr h="519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정윤영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팀장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주식 보조 지표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실시간 강화학습 모델 구현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453586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김단비</a:t>
                      </a:r>
                      <a:endParaRPr lang="en-US" altLang="ko-KR" sz="12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과거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실시간 주식 데이터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강화학습 모델 구현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56611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민유진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과거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실시간 뉴스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자연어 처리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KOBERT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적용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81455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박명윤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클라우드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리눅스 환경 생성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80694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박수연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실시간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과거 주가 데이터 수집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주가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연동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733809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윤광현</a:t>
                      </a:r>
                      <a:r>
                        <a:rPr lang="ko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endParaRPr lang="ko-Kore-KR" altLang="en-US" sz="1200" b="1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레디스와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연동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352711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이예정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과거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실시간 뉴스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크롤링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뉴스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연동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웹 사이트 구현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6388"/>
                  </a:ext>
                </a:extLst>
              </a:tr>
              <a:tr h="5197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이창민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 자료조사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모델링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552748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C48E6DA6-FB93-F31E-44A1-B7920015125A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3339644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400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피스메이커</a:t>
            </a:r>
            <a:endParaRPr lang="ko-KR" altLang="en-US" sz="4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02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환율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9324355" y="1109156"/>
            <a:ext cx="26805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환율도 코스피 지수와 마찬가지로 </a:t>
            </a:r>
            <a:r>
              <a:rPr lang="en-US" altLang="ko-KR" sz="1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findAll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span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안에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클래스 명을 통해 실시간 환율을 가져옴</a:t>
            </a: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08C078-BA5A-2265-C1E1-A5352407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" r="3759"/>
          <a:stretch/>
        </p:blipFill>
        <p:spPr>
          <a:xfrm>
            <a:off x="22739" y="1019304"/>
            <a:ext cx="5457092" cy="35920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BDDDF2-F99E-7511-5042-282DBDFA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1403"/>
            <a:ext cx="5457092" cy="15864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EF1FC3-56D6-6F45-3DC0-6C4DD1381B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6" t="-45101" r="5324" b="-13190"/>
          <a:stretch/>
        </p:blipFill>
        <p:spPr>
          <a:xfrm>
            <a:off x="5503277" y="4898131"/>
            <a:ext cx="4459771" cy="418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6314A1-CC82-E4FC-8B8D-C0D73931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570" y="1185663"/>
            <a:ext cx="3753264" cy="371246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5F4710-C7B0-CCB1-3F0E-5B7CA45FB888}"/>
              </a:ext>
            </a:extLst>
          </p:cNvPr>
          <p:cNvSpPr/>
          <p:nvPr/>
        </p:nvSpPr>
        <p:spPr>
          <a:xfrm>
            <a:off x="7025241" y="1148486"/>
            <a:ext cx="707922" cy="309563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B0DC8D4-1DFD-A36E-F19E-E6F0C2577A56}"/>
              </a:ext>
            </a:extLst>
          </p:cNvPr>
          <p:cNvSpPr/>
          <p:nvPr/>
        </p:nvSpPr>
        <p:spPr>
          <a:xfrm>
            <a:off x="6168554" y="2520413"/>
            <a:ext cx="269711" cy="32110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B0481FA-F4B4-9233-A0B5-96BB2895C8F5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BE6318A-B463-18B2-8B47-10A6537F65CE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598338-9540-C93A-3B37-CDA7BB62F322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BC5DD73-4BC8-388E-3486-52BEDDA1D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C4C9BB-1BA4-A17C-3E51-760B40262CE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39DCB3-4A1F-BFB9-0AE0-88C813D99F3E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실시간 시장 데이터 수집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환율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8B58EC0-4F70-6D51-9F6A-8DA826E3DEA9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713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EF512-B7FF-865D-9B5B-CDEA109B6DD3}"/>
              </a:ext>
            </a:extLst>
          </p:cNvPr>
          <p:cNvSpPr txBox="1"/>
          <p:nvPr/>
        </p:nvSpPr>
        <p:spPr>
          <a:xfrm>
            <a:off x="151412" y="5518875"/>
            <a:ext cx="1009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kospi_exchange_real</a:t>
            </a:r>
            <a:r>
              <a:rPr lang="ko-KR" altLang="en-US" sz="1600" dirty="0"/>
              <a:t> 테이블에 코스피 지수</a:t>
            </a:r>
            <a:r>
              <a:rPr lang="en-US" altLang="ko-KR" sz="1600" dirty="0"/>
              <a:t>,</a:t>
            </a:r>
            <a:r>
              <a:rPr lang="ko-KR" altLang="en-US" sz="1600" dirty="0"/>
              <a:t> 환율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 저장</a:t>
            </a:r>
            <a:endParaRPr lang="en-US" altLang="ko-KR" sz="16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92A9FD4-65C6-6760-F9CE-1FB14FD92244}"/>
              </a:ext>
            </a:extLst>
          </p:cNvPr>
          <p:cNvSpPr/>
          <p:nvPr/>
        </p:nvSpPr>
        <p:spPr>
          <a:xfrm>
            <a:off x="5250426" y="3855336"/>
            <a:ext cx="2959509" cy="38236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CA90663-5ED9-DEBC-8C44-CD019EC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990"/>
            <a:ext cx="9453403" cy="41181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3ADBB-37BA-8EF2-F638-B9B1F8BAE923}"/>
              </a:ext>
            </a:extLst>
          </p:cNvPr>
          <p:cNvSpPr/>
          <p:nvPr/>
        </p:nvSpPr>
        <p:spPr>
          <a:xfrm>
            <a:off x="151412" y="3429000"/>
            <a:ext cx="3978136" cy="41295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339910-7B09-57E8-4CC7-96B4FD6A9EE4}"/>
              </a:ext>
            </a:extLst>
          </p:cNvPr>
          <p:cNvSpPr/>
          <p:nvPr/>
        </p:nvSpPr>
        <p:spPr>
          <a:xfrm>
            <a:off x="151412" y="1358235"/>
            <a:ext cx="2718307" cy="20440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FF1728E-39AE-A907-977C-C6F535C1961B}"/>
              </a:ext>
            </a:extLst>
          </p:cNvPr>
          <p:cNvSpPr/>
          <p:nvPr/>
        </p:nvSpPr>
        <p:spPr>
          <a:xfrm rot="20627126">
            <a:off x="4294627" y="3129069"/>
            <a:ext cx="2137187" cy="402336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451AA5-180E-7738-09DE-F7DF39052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2963"/>
          <a:stretch/>
        </p:blipFill>
        <p:spPr>
          <a:xfrm>
            <a:off x="5198312" y="1033735"/>
            <a:ext cx="4248633" cy="185737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EB64A2-7EE5-65D2-8150-E09E4FB33E11}"/>
              </a:ext>
            </a:extLst>
          </p:cNvPr>
          <p:cNvSpPr/>
          <p:nvPr/>
        </p:nvSpPr>
        <p:spPr>
          <a:xfrm>
            <a:off x="6538452" y="1673893"/>
            <a:ext cx="1209368" cy="1229455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5BD9C-FCBC-24C0-38D2-93862C3CE817}"/>
              </a:ext>
            </a:extLst>
          </p:cNvPr>
          <p:cNvSpPr txBox="1"/>
          <p:nvPr/>
        </p:nvSpPr>
        <p:spPr>
          <a:xfrm>
            <a:off x="287693" y="731213"/>
            <a:ext cx="322276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실시간 시장 데이터 수집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–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MariaDB 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연동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C341935-25AC-EBFC-B46B-63D35813001C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107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2FA6DB-8F84-4D42-6582-90E10E90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6" y="1174426"/>
            <a:ext cx="9626954" cy="2645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12872-AB53-EA7A-2F08-DF8DB412D89C}"/>
              </a:ext>
            </a:extLst>
          </p:cNvPr>
          <p:cNvSpPr txBox="1"/>
          <p:nvPr/>
        </p:nvSpPr>
        <p:spPr>
          <a:xfrm>
            <a:off x="127966" y="3918181"/>
            <a:ext cx="9498988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 </a:t>
            </a:r>
            <a:endParaRPr lang="en-US" altLang="ko-KR" sz="105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/>
              <a:t>주식 실시간 데이터와 똑같은 시간인 오전 </a:t>
            </a:r>
            <a:r>
              <a:rPr lang="en-US" altLang="ko-KR" sz="1600" dirty="0"/>
              <a:t>9</a:t>
            </a:r>
            <a:r>
              <a:rPr lang="ko-KR" altLang="en-US" sz="1600" dirty="0"/>
              <a:t>시부터 오후 </a:t>
            </a:r>
            <a:r>
              <a:rPr lang="en-US" altLang="ko-KR" sz="1600" dirty="0"/>
              <a:t>3</a:t>
            </a:r>
            <a:r>
              <a:rPr lang="ko-KR" altLang="en-US" sz="1600" dirty="0"/>
              <a:t>시 </a:t>
            </a:r>
            <a:r>
              <a:rPr lang="en-US" altLang="ko-KR" sz="1600" dirty="0"/>
              <a:t>30</a:t>
            </a:r>
            <a:r>
              <a:rPr lang="ko-KR" altLang="en-US" sz="1600" dirty="0"/>
              <a:t>분까지 실행하기 위해 </a:t>
            </a:r>
            <a:r>
              <a:rPr lang="en-US" altLang="ko-KR" sz="1600" dirty="0"/>
              <a:t>* 9-15 * * * </a:t>
            </a:r>
            <a:r>
              <a:rPr lang="ko-KR" altLang="en-US" sz="1600" dirty="0"/>
              <a:t>명령어 적용 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/>
              <a:t>실시간 코스피지수</a:t>
            </a:r>
            <a:r>
              <a:rPr lang="en-US" altLang="ko-KR" sz="1600" dirty="0"/>
              <a:t>, </a:t>
            </a:r>
            <a:r>
              <a:rPr lang="ko-KR" altLang="en-US" sz="1600" dirty="0"/>
              <a:t>환율을 </a:t>
            </a:r>
            <a:r>
              <a:rPr lang="en-US" altLang="ko-KR" sz="1600" dirty="0"/>
              <a:t>5</a:t>
            </a:r>
            <a:r>
              <a:rPr lang="ko-KR" altLang="en-US" sz="1600" dirty="0"/>
              <a:t>초 단위로 값을 찍어내기 위하여 </a:t>
            </a:r>
            <a:r>
              <a:rPr lang="ko-KR" altLang="en-US" sz="1600" b="1" dirty="0">
                <a:solidFill>
                  <a:srgbClr val="FF0000"/>
                </a:solidFill>
              </a:rPr>
              <a:t>리눅스의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cron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사용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DDA7CF-0ED8-308B-D72F-9580FDF3B85D}"/>
              </a:ext>
            </a:extLst>
          </p:cNvPr>
          <p:cNvSpPr txBox="1"/>
          <p:nvPr/>
        </p:nvSpPr>
        <p:spPr>
          <a:xfrm>
            <a:off x="287693" y="731213"/>
            <a:ext cx="341194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실시간 시장 데이터 수집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–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리눅스 자동화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54EF3A7-2EB3-1227-9972-1079990042B7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주식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7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6EAA652-F9F1-9C30-F17D-0716C15BE752}"/>
              </a:ext>
            </a:extLst>
          </p:cNvPr>
          <p:cNvGrpSpPr/>
          <p:nvPr/>
        </p:nvGrpSpPr>
        <p:grpSpPr>
          <a:xfrm>
            <a:off x="0" y="1348399"/>
            <a:ext cx="12192000" cy="3059739"/>
            <a:chOff x="0" y="-2334667"/>
            <a:chExt cx="12192000" cy="3059739"/>
          </a:xfrm>
        </p:grpSpPr>
        <p:pic>
          <p:nvPicPr>
            <p:cNvPr id="7" name="그림 6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71ADDCF8-E01A-E598-CDFB-D48ED8724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A537C2-3209-D05E-FB15-14C50A311E1E}"/>
                </a:ext>
              </a:extLst>
            </p:cNvPr>
            <p:cNvSpPr/>
            <p:nvPr/>
          </p:nvSpPr>
          <p:spPr>
            <a:xfrm>
              <a:off x="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1989451"/>
            <a:ext cx="7689237" cy="1654489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4.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자연어 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543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6743" y="-841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0108-BA22-EC2F-1533-80B578473C8E}"/>
              </a:ext>
            </a:extLst>
          </p:cNvPr>
          <p:cNvSpPr txBox="1"/>
          <p:nvPr/>
        </p:nvSpPr>
        <p:spPr>
          <a:xfrm>
            <a:off x="13058775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ore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DAC21-39B1-6454-5140-A6692CEB644A}"/>
              </a:ext>
            </a:extLst>
          </p:cNvPr>
          <p:cNvGrpSpPr/>
          <p:nvPr/>
        </p:nvGrpSpPr>
        <p:grpSpPr>
          <a:xfrm>
            <a:off x="3299071" y="5119300"/>
            <a:ext cx="5586224" cy="646331"/>
            <a:chOff x="4415256" y="4691570"/>
            <a:chExt cx="5586224" cy="6463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97BD13B-4E7F-DD65-141B-6D7FE9EF5AA0}"/>
                </a:ext>
              </a:extLst>
            </p:cNvPr>
            <p:cNvGrpSpPr/>
            <p:nvPr/>
          </p:nvGrpSpPr>
          <p:grpSpPr>
            <a:xfrm>
              <a:off x="4415256" y="4691570"/>
              <a:ext cx="1645091" cy="646331"/>
              <a:chOff x="4415256" y="4703517"/>
              <a:chExt cx="1645091" cy="646331"/>
            </a:xfrm>
            <a:noFill/>
          </p:grpSpPr>
          <p:sp>
            <p:nvSpPr>
              <p:cNvPr id="40" name="모서리가 둥근 직사각형 39">
                <a:extLst>
                  <a:ext uri="{FF2B5EF4-FFF2-40B4-BE49-F238E27FC236}">
                    <a16:creationId xmlns:a16="http://schemas.microsoft.com/office/drawing/2014/main" id="{E4005A73-4045-8A9C-7175-4D64F4B79642}"/>
                  </a:ext>
                </a:extLst>
              </p:cNvPr>
              <p:cNvSpPr/>
              <p:nvPr/>
            </p:nvSpPr>
            <p:spPr>
              <a:xfrm>
                <a:off x="4478868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88ECDC-90DF-F62F-D400-DF8C65E83846}"/>
                  </a:ext>
                </a:extLst>
              </p:cNvPr>
              <p:cNvSpPr txBox="1"/>
              <p:nvPr/>
            </p:nvSpPr>
            <p:spPr>
              <a:xfrm>
                <a:off x="4415256" y="4802734"/>
                <a:ext cx="1645091" cy="3539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데이터 수집</a:t>
                </a:r>
              </a:p>
            </p:txBody>
          </p:sp>
        </p:grpSp>
        <p:cxnSp>
          <p:nvCxnSpPr>
            <p:cNvPr id="32" name="직선 연결선 72">
              <a:extLst>
                <a:ext uri="{FF2B5EF4-FFF2-40B4-BE49-F238E27FC236}">
                  <a16:creationId xmlns:a16="http://schemas.microsoft.com/office/drawing/2014/main" id="{93D48EB4-5D56-1010-B834-64947778CBB6}"/>
                </a:ext>
              </a:extLst>
            </p:cNvPr>
            <p:cNvCxnSpPr>
              <a:cxnSpLocks/>
            </p:cNvCxnSpPr>
            <p:nvPr/>
          </p:nvCxnSpPr>
          <p:spPr>
            <a:xfrm>
              <a:off x="6009173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26D760F-91B6-9BA4-4A52-A4DBCA9321AD}"/>
                </a:ext>
              </a:extLst>
            </p:cNvPr>
            <p:cNvGrpSpPr/>
            <p:nvPr/>
          </p:nvGrpSpPr>
          <p:grpSpPr>
            <a:xfrm>
              <a:off x="8356389" y="4691570"/>
              <a:ext cx="1645091" cy="646331"/>
              <a:chOff x="8356389" y="4703517"/>
              <a:chExt cx="1645091" cy="646331"/>
            </a:xfrm>
          </p:grpSpPr>
          <p:sp>
            <p:nvSpPr>
              <p:cNvPr id="38" name="모서리가 둥근 직사각형 37">
                <a:extLst>
                  <a:ext uri="{FF2B5EF4-FFF2-40B4-BE49-F238E27FC236}">
                    <a16:creationId xmlns:a16="http://schemas.microsoft.com/office/drawing/2014/main" id="{DE02E824-EAC1-A46F-557E-291A7D32C3BF}"/>
                  </a:ext>
                </a:extLst>
              </p:cNvPr>
              <p:cNvSpPr/>
              <p:nvPr/>
            </p:nvSpPr>
            <p:spPr>
              <a:xfrm>
                <a:off x="8417644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29BFD5-F155-DD5F-B8CF-7DE0A8CC51FB}"/>
                  </a:ext>
                </a:extLst>
              </p:cNvPr>
              <p:cNvSpPr txBox="1"/>
              <p:nvPr/>
            </p:nvSpPr>
            <p:spPr>
              <a:xfrm>
                <a:off x="8356389" y="4826627"/>
                <a:ext cx="164509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모델링</a:t>
                </a:r>
              </a:p>
            </p:txBody>
          </p:sp>
        </p:grpSp>
        <p:cxnSp>
          <p:nvCxnSpPr>
            <p:cNvPr id="34" name="직선 연결선 72">
              <a:extLst>
                <a:ext uri="{FF2B5EF4-FFF2-40B4-BE49-F238E27FC236}">
                  <a16:creationId xmlns:a16="http://schemas.microsoft.com/office/drawing/2014/main" id="{9BB4AD3F-1EE4-1784-F107-1B68CBCC55B0}"/>
                </a:ext>
              </a:extLst>
            </p:cNvPr>
            <p:cNvCxnSpPr>
              <a:cxnSpLocks/>
            </p:cNvCxnSpPr>
            <p:nvPr/>
          </p:nvCxnSpPr>
          <p:spPr>
            <a:xfrm>
              <a:off x="7978562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BD01DE2-A27A-D794-7341-6A528779058A}"/>
                </a:ext>
              </a:extLst>
            </p:cNvPr>
            <p:cNvGrpSpPr/>
            <p:nvPr/>
          </p:nvGrpSpPr>
          <p:grpSpPr>
            <a:xfrm>
              <a:off x="6445808" y="4691570"/>
              <a:ext cx="1530305" cy="646331"/>
              <a:chOff x="6444064" y="4679623"/>
              <a:chExt cx="1530305" cy="64633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1F989C-4245-BC87-EAE6-8BBBBDA41632}"/>
                  </a:ext>
                </a:extLst>
              </p:cNvPr>
              <p:cNvSpPr txBox="1"/>
              <p:nvPr/>
            </p:nvSpPr>
            <p:spPr>
              <a:xfrm>
                <a:off x="6444064" y="4802733"/>
                <a:ext cx="15278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ko-KR" altLang="en-US" sz="17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전처리</a:t>
                </a:r>
                <a:endParaRPr lang="ko-KR" altLang="en-US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1017CFBE-E7FC-E182-9926-4ACDB6531D6D}"/>
                  </a:ext>
                </a:extLst>
              </p:cNvPr>
              <p:cNvSpPr/>
              <p:nvPr/>
            </p:nvSpPr>
            <p:spPr>
              <a:xfrm>
                <a:off x="6446513" y="4679623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73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B8A276F-311B-3592-60F2-BAFCEBDFD22A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시스템 흐름도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8955BB08-1A20-934F-5970-13D2A498F2B9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화살표: 아래쪽 53">
            <a:extLst>
              <a:ext uri="{FF2B5EF4-FFF2-40B4-BE49-F238E27FC236}">
                <a16:creationId xmlns:a16="http://schemas.microsoft.com/office/drawing/2014/main" id="{1FEE4CB9-4A98-5452-1BA9-187041D159D4}"/>
              </a:ext>
            </a:extLst>
          </p:cNvPr>
          <p:cNvSpPr/>
          <p:nvPr/>
        </p:nvSpPr>
        <p:spPr>
          <a:xfrm rot="16200000">
            <a:off x="4858385" y="-314325"/>
            <a:ext cx="1038860" cy="5852795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화살표: 아래쪽 53">
            <a:extLst>
              <a:ext uri="{FF2B5EF4-FFF2-40B4-BE49-F238E27FC236}">
                <a16:creationId xmlns:a16="http://schemas.microsoft.com/office/drawing/2014/main" id="{19AF3F20-01EB-A498-4C30-2EDC35D90537}"/>
              </a:ext>
            </a:extLst>
          </p:cNvPr>
          <p:cNvSpPr/>
          <p:nvPr/>
        </p:nvSpPr>
        <p:spPr>
          <a:xfrm rot="16200000">
            <a:off x="4846955" y="3272790"/>
            <a:ext cx="633095" cy="4653280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왼쪽/위쪽 화살표[L] 56">
            <a:extLst>
              <a:ext uri="{FF2B5EF4-FFF2-40B4-BE49-F238E27FC236}">
                <a16:creationId xmlns:a16="http://schemas.microsoft.com/office/drawing/2014/main" id="{4BA7E9FB-14B8-965B-919C-0C6980191841}"/>
              </a:ext>
            </a:extLst>
          </p:cNvPr>
          <p:cNvSpPr/>
          <p:nvPr/>
        </p:nvSpPr>
        <p:spPr>
          <a:xfrm rot="2616724">
            <a:off x="493395" y="4418965"/>
            <a:ext cx="2686685" cy="459105"/>
          </a:xfrm>
          <a:prstGeom prst="leftUpArrow">
            <a:avLst>
              <a:gd name="adj1" fmla="val 25000"/>
              <a:gd name="adj2" fmla="val 25000"/>
              <a:gd name="adj3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왼쪽/위쪽 화살표[L] 57">
            <a:extLst>
              <a:ext uri="{FF2B5EF4-FFF2-40B4-BE49-F238E27FC236}">
                <a16:creationId xmlns:a16="http://schemas.microsoft.com/office/drawing/2014/main" id="{FCF85F8C-5EFC-E937-0BEE-F7A069E71C7D}"/>
              </a:ext>
            </a:extLst>
          </p:cNvPr>
          <p:cNvSpPr/>
          <p:nvPr/>
        </p:nvSpPr>
        <p:spPr>
          <a:xfrm rot="8011991">
            <a:off x="337185" y="2727325"/>
            <a:ext cx="2736850" cy="459105"/>
          </a:xfrm>
          <a:prstGeom prst="leftUpArrow">
            <a:avLst>
              <a:gd name="adj1" fmla="val 25000"/>
              <a:gd name="adj2" fmla="val 25000"/>
              <a:gd name="adj3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화살표: 아래쪽 54">
            <a:extLst>
              <a:ext uri="{FF2B5EF4-FFF2-40B4-BE49-F238E27FC236}">
                <a16:creationId xmlns:a16="http://schemas.microsoft.com/office/drawing/2014/main" id="{DD8B42AE-AB1C-B423-4E6C-C87C53EE0D0B}"/>
              </a:ext>
            </a:extLst>
          </p:cNvPr>
          <p:cNvSpPr/>
          <p:nvPr/>
        </p:nvSpPr>
        <p:spPr>
          <a:xfrm>
            <a:off x="7742555" y="3273425"/>
            <a:ext cx="617855" cy="2066925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화살표: 아래쪽 29">
            <a:extLst>
              <a:ext uri="{FF2B5EF4-FFF2-40B4-BE49-F238E27FC236}">
                <a16:creationId xmlns:a16="http://schemas.microsoft.com/office/drawing/2014/main" id="{8F27DAC6-E05A-AD3E-80F5-3D86695EF346}"/>
              </a:ext>
            </a:extLst>
          </p:cNvPr>
          <p:cNvSpPr/>
          <p:nvPr/>
        </p:nvSpPr>
        <p:spPr>
          <a:xfrm rot="16200000">
            <a:off x="9006840" y="4897120"/>
            <a:ext cx="610235" cy="1383030"/>
          </a:xfrm>
          <a:prstGeom prst="downArrow">
            <a:avLst>
              <a:gd name="adj1" fmla="val 41532"/>
              <a:gd name="adj2" fmla="val 555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30">
            <a:extLst>
              <a:ext uri="{FF2B5EF4-FFF2-40B4-BE49-F238E27FC236}">
                <a16:creationId xmlns:a16="http://schemas.microsoft.com/office/drawing/2014/main" id="{BA07C4AC-529C-0A1D-7579-A40D0A7D57E1}"/>
              </a:ext>
            </a:extLst>
          </p:cNvPr>
          <p:cNvSpPr/>
          <p:nvPr/>
        </p:nvSpPr>
        <p:spPr>
          <a:xfrm>
            <a:off x="7471410" y="5340350"/>
            <a:ext cx="1156335" cy="514350"/>
          </a:xfrm>
          <a:prstGeom prst="roundRect">
            <a:avLst/>
          </a:prstGeom>
          <a:solidFill>
            <a:srgbClr val="001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REDIS</a:t>
            </a:r>
            <a:endParaRPr lang="ko-KR" altLang="en-US" sz="16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20B0600000101010101" charset="-127"/>
            </a:endParaRPr>
          </a:p>
        </p:txBody>
      </p:sp>
      <p:sp>
        <p:nvSpPr>
          <p:cNvPr id="62" name="사각형: 둥근 모서리 71">
            <a:extLst>
              <a:ext uri="{FF2B5EF4-FFF2-40B4-BE49-F238E27FC236}">
                <a16:creationId xmlns:a16="http://schemas.microsoft.com/office/drawing/2014/main" id="{B050C908-B762-9D02-263D-FA294476BF4D}"/>
              </a:ext>
            </a:extLst>
          </p:cNvPr>
          <p:cNvSpPr/>
          <p:nvPr/>
        </p:nvSpPr>
        <p:spPr>
          <a:xfrm>
            <a:off x="10003155" y="3466465"/>
            <a:ext cx="1779270" cy="244983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3" name="사각형: 둥근 모서리 27">
            <a:extLst>
              <a:ext uri="{FF2B5EF4-FFF2-40B4-BE49-F238E27FC236}">
                <a16:creationId xmlns:a16="http://schemas.microsoft.com/office/drawing/2014/main" id="{88809E06-7B44-0C8E-ABF5-6233A6409FCF}"/>
              </a:ext>
            </a:extLst>
          </p:cNvPr>
          <p:cNvSpPr/>
          <p:nvPr/>
        </p:nvSpPr>
        <p:spPr>
          <a:xfrm>
            <a:off x="2269490" y="1666240"/>
            <a:ext cx="664210" cy="48933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7599A6-1466-B292-3261-9E47D3DC6A2A}"/>
              </a:ext>
            </a:extLst>
          </p:cNvPr>
          <p:cNvSpPr txBox="1"/>
          <p:nvPr/>
        </p:nvSpPr>
        <p:spPr>
          <a:xfrm>
            <a:off x="132080" y="1218565"/>
            <a:ext cx="2840355" cy="3384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데이터수집</a:t>
            </a:r>
          </a:p>
        </p:txBody>
      </p:sp>
      <p:cxnSp>
        <p:nvCxnSpPr>
          <p:cNvPr id="65" name="직선 연결선 36">
            <a:extLst>
              <a:ext uri="{FF2B5EF4-FFF2-40B4-BE49-F238E27FC236}">
                <a16:creationId xmlns:a16="http://schemas.microsoft.com/office/drawing/2014/main" id="{FB5E800A-C709-FFE8-2F64-1D777D8A4DD4}"/>
              </a:ext>
            </a:extLst>
          </p:cNvPr>
          <p:cNvCxnSpPr>
            <a:cxnSpLocks/>
          </p:cNvCxnSpPr>
          <p:nvPr/>
        </p:nvCxnSpPr>
        <p:spPr>
          <a:xfrm>
            <a:off x="3085465" y="1229360"/>
            <a:ext cx="0" cy="5330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19123D-06B0-9932-D72B-35AA5EFB6649}"/>
              </a:ext>
            </a:extLst>
          </p:cNvPr>
          <p:cNvSpPr txBox="1"/>
          <p:nvPr/>
        </p:nvSpPr>
        <p:spPr>
          <a:xfrm rot="10800000" flipH="1" flipV="1">
            <a:off x="1311275" y="4487545"/>
            <a:ext cx="1144905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실시간</a:t>
            </a:r>
            <a:endParaRPr lang="en-US" altLang="ko-KR" sz="14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데이터</a:t>
            </a:r>
            <a:endParaRPr lang="en-US" altLang="ko-KR" sz="14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수집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EAC0194-ADCC-1160-D385-B19C1829D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04925" y="4437380"/>
            <a:ext cx="381635" cy="397510"/>
          </a:xfrm>
          <a:prstGeom prst="rect">
            <a:avLst/>
          </a:prstGeom>
        </p:spPr>
      </p:pic>
      <p:cxnSp>
        <p:nvCxnSpPr>
          <p:cNvPr id="68" name="직선 연결선 50">
            <a:extLst>
              <a:ext uri="{FF2B5EF4-FFF2-40B4-BE49-F238E27FC236}">
                <a16:creationId xmlns:a16="http://schemas.microsoft.com/office/drawing/2014/main" id="{1A4FE350-4087-5C54-4E6C-B0E59B6B72AB}"/>
              </a:ext>
            </a:extLst>
          </p:cNvPr>
          <p:cNvCxnSpPr>
            <a:cxnSpLocks/>
          </p:cNvCxnSpPr>
          <p:nvPr/>
        </p:nvCxnSpPr>
        <p:spPr>
          <a:xfrm>
            <a:off x="6608445" y="1229360"/>
            <a:ext cx="0" cy="5330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3CA432-967F-AB7B-9330-1AD7B82D8C0D}"/>
              </a:ext>
            </a:extLst>
          </p:cNvPr>
          <p:cNvSpPr txBox="1"/>
          <p:nvPr/>
        </p:nvSpPr>
        <p:spPr>
          <a:xfrm>
            <a:off x="3198495" y="1229360"/>
            <a:ext cx="3277870" cy="3384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데이터</a:t>
            </a:r>
            <a:r>
              <a:rPr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처리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604774E-AAED-1F28-0E36-DD9539301D1F}"/>
              </a:ext>
            </a:extLst>
          </p:cNvPr>
          <p:cNvSpPr txBox="1"/>
          <p:nvPr/>
        </p:nvSpPr>
        <p:spPr>
          <a:xfrm>
            <a:off x="6739890" y="1216660"/>
            <a:ext cx="2699385" cy="3384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모델학습</a:t>
            </a:r>
            <a:r>
              <a:rPr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B21228-34D7-811D-4636-09CC5E209601}"/>
              </a:ext>
            </a:extLst>
          </p:cNvPr>
          <p:cNvSpPr txBox="1"/>
          <p:nvPr/>
        </p:nvSpPr>
        <p:spPr>
          <a:xfrm>
            <a:off x="9703435" y="1211580"/>
            <a:ext cx="2354580" cy="3384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웹 </a:t>
            </a:r>
            <a:r>
              <a:rPr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트레이딩 시스템 </a:t>
            </a:r>
          </a:p>
        </p:txBody>
      </p:sp>
      <p:cxnSp>
        <p:nvCxnSpPr>
          <p:cNvPr id="72" name="직선 연결선 69">
            <a:extLst>
              <a:ext uri="{FF2B5EF4-FFF2-40B4-BE49-F238E27FC236}">
                <a16:creationId xmlns:a16="http://schemas.microsoft.com/office/drawing/2014/main" id="{7890939A-B684-0928-15D0-BE887ABF9B05}"/>
              </a:ext>
            </a:extLst>
          </p:cNvPr>
          <p:cNvCxnSpPr>
            <a:cxnSpLocks/>
          </p:cNvCxnSpPr>
          <p:nvPr/>
        </p:nvCxnSpPr>
        <p:spPr>
          <a:xfrm>
            <a:off x="9552305" y="1229360"/>
            <a:ext cx="0" cy="5330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728ABCB-4D34-CD1E-1283-2D1B56526DFE}"/>
              </a:ext>
            </a:extLst>
          </p:cNvPr>
          <p:cNvSpPr/>
          <p:nvPr/>
        </p:nvSpPr>
        <p:spPr>
          <a:xfrm>
            <a:off x="10003155" y="2172970"/>
            <a:ext cx="1779270" cy="2087245"/>
          </a:xfrm>
          <a:prstGeom prst="roundRect">
            <a:avLst/>
          </a:prstGeom>
          <a:solidFill>
            <a:srgbClr val="001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FA4C489-5187-399D-48F2-CB5957082D90}"/>
              </a:ext>
            </a:extLst>
          </p:cNvPr>
          <p:cNvSpPr/>
          <p:nvPr/>
        </p:nvSpPr>
        <p:spPr>
          <a:xfrm>
            <a:off x="10006330" y="2795905"/>
            <a:ext cx="1779270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Medium" panose="00000600000000000000" pitchFamily="2" charset="-127"/>
              </a:rPr>
              <a:t>AI Trading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Medium" panose="00000600000000000000" pitchFamily="2" charset="-127"/>
              </a:rPr>
              <a:t>System </a:t>
            </a:r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Medium" panose="00000600000000000000" pitchFamily="2" charset="-127"/>
              </a:rPr>
              <a:t>서비스</a:t>
            </a:r>
            <a:endParaRPr lang="en-US" altLang="ko-KR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6357D7A-21E7-9CDD-5E89-BBD66316E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" y="3668395"/>
            <a:ext cx="951865" cy="18288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13C8492-ED95-2207-E75D-B056501F301B}"/>
              </a:ext>
            </a:extLst>
          </p:cNvPr>
          <p:cNvSpPr txBox="1"/>
          <p:nvPr/>
        </p:nvSpPr>
        <p:spPr>
          <a:xfrm>
            <a:off x="10238105" y="4748530"/>
            <a:ext cx="13055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WEB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02CE1E-9CEB-5B65-BBA7-3F48A246B046}"/>
              </a:ext>
            </a:extLst>
          </p:cNvPr>
          <p:cNvSpPr txBox="1"/>
          <p:nvPr/>
        </p:nvSpPr>
        <p:spPr>
          <a:xfrm>
            <a:off x="9852025" y="3936365"/>
            <a:ext cx="2134870" cy="3384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자동 매수</a:t>
            </a:r>
            <a:r>
              <a:rPr lang="en-US" altLang="ko-KR" sz="1600" b="1" dirty="0">
                <a:solidFill>
                  <a:srgbClr val="00579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600" b="1" dirty="0">
                <a:solidFill>
                  <a:srgbClr val="00579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매도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A041CFBE-2D29-1B2E-6ECB-1E9BAD7E3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4"/>
          <a:stretch/>
        </p:blipFill>
        <p:spPr>
          <a:xfrm>
            <a:off x="6797040" y="1699260"/>
            <a:ext cx="2604135" cy="29190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5B00541-21E4-CC40-19D8-50574C72F5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7"/>
          <a:stretch/>
        </p:blipFill>
        <p:spPr>
          <a:xfrm>
            <a:off x="3371850" y="1687195"/>
            <a:ext cx="3001645" cy="291909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25D54CE-91D4-F649-440B-A60A75899D15}"/>
              </a:ext>
            </a:extLst>
          </p:cNvPr>
          <p:cNvSpPr txBox="1"/>
          <p:nvPr/>
        </p:nvSpPr>
        <p:spPr>
          <a:xfrm rot="10800000" flipH="1" flipV="1">
            <a:off x="1308100" y="2221230"/>
            <a:ext cx="116967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과거</a:t>
            </a:r>
            <a:endParaRPr lang="en-US" altLang="ko-KR" sz="14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데이터 </a:t>
            </a:r>
            <a:endParaRPr lang="en-US" altLang="ko-KR" sz="14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20B0600000101010101" charset="-127"/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20B0600000101010101" charset="-127"/>
              </a:rPr>
              <a:t>수집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9DE27232-BD46-E733-64BF-B6EC5F762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88415" y="2268220"/>
            <a:ext cx="381635" cy="397510"/>
          </a:xfrm>
          <a:prstGeom prst="rect">
            <a:avLst/>
          </a:prstGeom>
        </p:spPr>
      </p:pic>
      <p:sp>
        <p:nvSpPr>
          <p:cNvPr id="82" name="사각형: 둥근 모서리 30">
            <a:extLst>
              <a:ext uri="{FF2B5EF4-FFF2-40B4-BE49-F238E27FC236}">
                <a16:creationId xmlns:a16="http://schemas.microsoft.com/office/drawing/2014/main" id="{1BFC0450-0CCB-C39A-F592-485828349039}"/>
              </a:ext>
            </a:extLst>
          </p:cNvPr>
          <p:cNvSpPr/>
          <p:nvPr/>
        </p:nvSpPr>
        <p:spPr>
          <a:xfrm>
            <a:off x="4097655" y="5340350"/>
            <a:ext cx="1438910" cy="514350"/>
          </a:xfrm>
          <a:prstGeom prst="roundRect">
            <a:avLst/>
          </a:prstGeom>
          <a:solidFill>
            <a:srgbClr val="001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MODEL</a:t>
            </a:r>
            <a:r>
              <a:rPr lang="ko-KR" altLang="en-US" sz="16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20B0600000101010101" charset="-127"/>
              </a:rPr>
              <a:t>PREDICT</a:t>
            </a:r>
            <a:endParaRPr lang="ko-KR" altLang="en-US" sz="16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2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E6BFFA-530F-E105-1FED-C6760C87684E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과거 데이터 </a:t>
            </a:r>
            <a:r>
              <a:rPr lang="ko-KR" altLang="en-US" sz="14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크롤링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CD3AC7B-5F39-955D-BA40-6F6EF4F63AD3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84FFBD-D663-5631-A701-D3C05A88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7" y="1705474"/>
            <a:ext cx="7865110" cy="4132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5A3C39-6651-7749-0860-A902AED1E8DB}"/>
              </a:ext>
            </a:extLst>
          </p:cNvPr>
          <p:cNvSpPr txBox="1"/>
          <p:nvPr/>
        </p:nvSpPr>
        <p:spPr>
          <a:xfrm>
            <a:off x="8980377" y="3052309"/>
            <a:ext cx="285178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시작날짜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날짜 등을 지정을 통해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링크 정의</a:t>
            </a:r>
            <a:endParaRPr kumimoji="1" lang="ko-Kore-KR" altLang="en-US" b="1" dirty="0">
              <a:highlight>
                <a:srgbClr val="FFFF00"/>
              </a:highlight>
            </a:endParaRPr>
          </a:p>
        </p:txBody>
      </p:sp>
      <p:sp>
        <p:nvSpPr>
          <p:cNvPr id="25" name="도형 37">
            <a:extLst>
              <a:ext uri="{FF2B5EF4-FFF2-40B4-BE49-F238E27FC236}">
                <a16:creationId xmlns:a16="http://schemas.microsoft.com/office/drawing/2014/main" id="{B0F8F02A-804E-8D8B-072D-174D4B1D6EEB}"/>
              </a:ext>
            </a:extLst>
          </p:cNvPr>
          <p:cNvSpPr>
            <a:spLocks/>
          </p:cNvSpPr>
          <p:nvPr/>
        </p:nvSpPr>
        <p:spPr>
          <a:xfrm>
            <a:off x="934927" y="3043419"/>
            <a:ext cx="7710805" cy="1002030"/>
          </a:xfrm>
          <a:prstGeom prst="roundRect">
            <a:avLst/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54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00D4C8E-64E1-B9A4-45EF-2C53F93E5B00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과거 데이터 </a:t>
            </a:r>
            <a:r>
              <a:rPr lang="ko-KR" altLang="en-US" sz="14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크롤링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31DA2FA-CEEE-526B-D780-6671A57E61E2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A098A2-CA6C-DFFC-5F1E-48A7549A7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" y="1725295"/>
            <a:ext cx="9117330" cy="4067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9BBDCC-2B41-C738-CCCF-73CE88C16F05}"/>
              </a:ext>
            </a:extLst>
          </p:cNvPr>
          <p:cNvSpPr txBox="1"/>
          <p:nvPr/>
        </p:nvSpPr>
        <p:spPr>
          <a:xfrm>
            <a:off x="9404985" y="3097212"/>
            <a:ext cx="2787015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기사들의 </a:t>
            </a:r>
            <a:r>
              <a:rPr lang="en-US" altLang="ko-KR" sz="14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4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태그 안에서 </a:t>
            </a:r>
            <a:endParaRPr lang="en-US" altLang="ko-KR" sz="1400" b="1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본문</a:t>
            </a:r>
            <a:r>
              <a:rPr lang="en-US" altLang="ko-KR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날짜를 추출</a:t>
            </a:r>
            <a:endParaRPr lang="en-US" altLang="ko-KR" sz="1400" b="1" dirty="0">
              <a:solidFill>
                <a:srgbClr val="00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네이버 뉴스만을 크롤링하는 방식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ore-KR" altLang="en-US" sz="1400" dirty="0"/>
          </a:p>
        </p:txBody>
      </p:sp>
      <p:sp>
        <p:nvSpPr>
          <p:cNvPr id="17" name="도형 37">
            <a:extLst>
              <a:ext uri="{FF2B5EF4-FFF2-40B4-BE49-F238E27FC236}">
                <a16:creationId xmlns:a16="http://schemas.microsoft.com/office/drawing/2014/main" id="{893EB1C1-C7B5-C2F4-E338-C1A8B4945927}"/>
              </a:ext>
            </a:extLst>
          </p:cNvPr>
          <p:cNvSpPr>
            <a:spLocks/>
          </p:cNvSpPr>
          <p:nvPr/>
        </p:nvSpPr>
        <p:spPr>
          <a:xfrm>
            <a:off x="133985" y="2724785"/>
            <a:ext cx="9117330" cy="3117850"/>
          </a:xfrm>
          <a:prstGeom prst="roundRect">
            <a:avLst>
              <a:gd name="adj" fmla="val 5669"/>
            </a:avLst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2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D404EEE-E654-A8B9-FD2C-5EEDDA8302F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실시간 데이터 </a:t>
            </a:r>
            <a:r>
              <a:rPr lang="ko-KR" altLang="en-US" sz="14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크롤링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C3E3518E-7FCC-3048-9EED-8C6A5673B307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103B053-885B-BED2-452D-844F6A83A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097" b="57750"/>
          <a:stretch/>
        </p:blipFill>
        <p:spPr>
          <a:xfrm>
            <a:off x="615775" y="2410664"/>
            <a:ext cx="6044237" cy="2707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B8FB54A-2C7D-EA53-8758-D835974CCF5B}"/>
              </a:ext>
            </a:extLst>
          </p:cNvPr>
          <p:cNvSpPr txBox="1"/>
          <p:nvPr/>
        </p:nvSpPr>
        <p:spPr>
          <a:xfrm>
            <a:off x="7519836" y="3011586"/>
            <a:ext cx="405130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데이터와 비슷한 과정을 거치지만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kumimoji="1"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뉴스 속보 부분에서 상위 </a:t>
            </a:r>
            <a:r>
              <a:rPr kumimoji="1" lang="en-US" altLang="ko-KR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개 뉴스를 </a:t>
            </a:r>
            <a:r>
              <a:rPr kumimoji="1" lang="ko-KR" altLang="en-US" sz="1400" b="1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kumimoji="1" lang="en-US" altLang="ko-KR" sz="1400" b="1" dirty="0">
              <a:solidFill>
                <a:srgbClr val="00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1" lang="en-US" altLang="ko-Kore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1" lang="ko-Kore-KR" altLang="en-US" sz="1400" dirty="0"/>
              <a:t>뉴스가</a:t>
            </a:r>
            <a:r>
              <a:rPr kumimoji="1" lang="ko-KR" altLang="en-US" sz="1400" dirty="0"/>
              <a:t> 중복되어 들어가면 제거를 하고 간단한 </a:t>
            </a:r>
            <a:r>
              <a:rPr kumimoji="1" lang="ko-KR" altLang="en-US" sz="1400" dirty="0" err="1"/>
              <a:t>전처리</a:t>
            </a:r>
            <a:r>
              <a:rPr kumimoji="1" lang="ko-KR" altLang="en-US" sz="1400" dirty="0"/>
              <a:t> 하는 과정을 내포</a:t>
            </a:r>
            <a:endParaRPr kumimoji="1" lang="en-US" altLang="ko-KR" sz="1400" dirty="0"/>
          </a:p>
          <a:p>
            <a:endParaRPr kumimoji="1" lang="en-US" altLang="ko-Kore-KR" sz="1400" dirty="0"/>
          </a:p>
          <a:p>
            <a:endParaRPr kumimoji="1" lang="ko-Kore-KR" altLang="en-US" sz="1400" dirty="0"/>
          </a:p>
        </p:txBody>
      </p:sp>
      <p:sp>
        <p:nvSpPr>
          <p:cNvPr id="65" name="도형 37">
            <a:extLst>
              <a:ext uri="{FF2B5EF4-FFF2-40B4-BE49-F238E27FC236}">
                <a16:creationId xmlns:a16="http://schemas.microsoft.com/office/drawing/2014/main" id="{9FD30EF0-D9BF-03DB-AD99-6A0DF2D8CD30}"/>
              </a:ext>
            </a:extLst>
          </p:cNvPr>
          <p:cNvSpPr>
            <a:spLocks/>
          </p:cNvSpPr>
          <p:nvPr/>
        </p:nvSpPr>
        <p:spPr>
          <a:xfrm>
            <a:off x="537035" y="2391614"/>
            <a:ext cx="6346190" cy="2707640"/>
          </a:xfrm>
          <a:prstGeom prst="roundRect">
            <a:avLst/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16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CFFE6BD-B55C-1E01-2B07-B3CBD8B96FF2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전처리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823DAE0-B2B2-4E5A-0169-C68943BE4E18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4B6A03-C533-40AA-6147-F77B764F9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1" t="33617" r="35279" b="58610"/>
          <a:stretch/>
        </p:blipFill>
        <p:spPr>
          <a:xfrm>
            <a:off x="6243320" y="5653405"/>
            <a:ext cx="2564765" cy="11156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0D2FDE-E80F-33D9-30CE-444A806593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190" b="-16791"/>
          <a:stretch/>
        </p:blipFill>
        <p:spPr>
          <a:xfrm>
            <a:off x="6151245" y="5325745"/>
            <a:ext cx="3000375" cy="3276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49F30BB-3BAA-CAF4-5E7D-0C125DD68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10" y="5059680"/>
            <a:ext cx="2299970" cy="831850"/>
          </a:xfrm>
          <a:prstGeom prst="rect">
            <a:avLst/>
          </a:prstGeom>
        </p:spPr>
      </p:pic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0025B56F-FF24-89C4-7062-1EBD81FC61E1}"/>
              </a:ext>
            </a:extLst>
          </p:cNvPr>
          <p:cNvSpPr/>
          <p:nvPr/>
        </p:nvSpPr>
        <p:spPr>
          <a:xfrm>
            <a:off x="5450840" y="5293360"/>
            <a:ext cx="575945" cy="363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B05B9C6-BA7D-EA8E-F60A-1914444ACB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"/>
          <a:stretch/>
        </p:blipFill>
        <p:spPr>
          <a:xfrm>
            <a:off x="323850" y="1189355"/>
            <a:ext cx="8683625" cy="3639820"/>
          </a:xfrm>
          <a:prstGeom prst="rect">
            <a:avLst/>
          </a:prstGeom>
        </p:spPr>
      </p:pic>
      <p:sp>
        <p:nvSpPr>
          <p:cNvPr id="34" name="도형 37">
            <a:extLst>
              <a:ext uri="{FF2B5EF4-FFF2-40B4-BE49-F238E27FC236}">
                <a16:creationId xmlns:a16="http://schemas.microsoft.com/office/drawing/2014/main" id="{0E245DE4-6195-A25D-4434-AC6CB3C092A0}"/>
              </a:ext>
            </a:extLst>
          </p:cNvPr>
          <p:cNvSpPr>
            <a:spLocks/>
          </p:cNvSpPr>
          <p:nvPr/>
        </p:nvSpPr>
        <p:spPr>
          <a:xfrm>
            <a:off x="287655" y="1815465"/>
            <a:ext cx="8719820" cy="2912745"/>
          </a:xfrm>
          <a:prstGeom prst="roundRect">
            <a:avLst>
              <a:gd name="adj" fmla="val 6678"/>
            </a:avLst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3A8F74-7605-2CB2-BBCB-B3A977A2A00D}"/>
              </a:ext>
            </a:extLst>
          </p:cNvPr>
          <p:cNvSpPr txBox="1"/>
          <p:nvPr/>
        </p:nvSpPr>
        <p:spPr>
          <a:xfrm>
            <a:off x="9326050" y="2884516"/>
            <a:ext cx="24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highlight>
                  <a:srgbClr val="FFFF00"/>
                </a:highlight>
              </a:rPr>
              <a:t>날짜를 맞추는 </a:t>
            </a:r>
            <a:r>
              <a:rPr kumimoji="1" lang="ko-KR" altLang="en-US" sz="1400" b="1" dirty="0" err="1">
                <a:highlight>
                  <a:srgbClr val="FFFF00"/>
                </a:highlight>
              </a:rPr>
              <a:t>전처리</a:t>
            </a:r>
            <a:r>
              <a:rPr kumimoji="1" lang="ko-KR" altLang="en-US" sz="1400" b="1" dirty="0">
                <a:highlight>
                  <a:srgbClr val="FFFF00"/>
                </a:highlight>
              </a:rPr>
              <a:t> 과정</a:t>
            </a:r>
            <a:endParaRPr kumimoji="1" lang="en-US" altLang="ko-Kore-KR" sz="1400" b="1" dirty="0">
              <a:highlight>
                <a:srgbClr val="FFFF00"/>
              </a:highlight>
            </a:endParaRPr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142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43C891-A43B-1EF4-D10A-9751B47273B5}"/>
              </a:ext>
            </a:extLst>
          </p:cNvPr>
          <p:cNvSpPr txBox="1"/>
          <p:nvPr/>
        </p:nvSpPr>
        <p:spPr>
          <a:xfrm>
            <a:off x="1429385" y="5044440"/>
            <a:ext cx="93325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완료한 데이터에 </a:t>
            </a:r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KoBERT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모델을 적용</a:t>
            </a:r>
            <a:endParaRPr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A671E-8418-6EAD-B30A-C9575F4F528C}"/>
              </a:ext>
            </a:extLst>
          </p:cNvPr>
          <p:cNvSpPr/>
          <p:nvPr/>
        </p:nvSpPr>
        <p:spPr>
          <a:xfrm>
            <a:off x="352425" y="5635625"/>
            <a:ext cx="3000375" cy="617220"/>
          </a:xfrm>
          <a:prstGeom prst="rect">
            <a:avLst/>
          </a:prstGeom>
          <a:solidFill>
            <a:srgbClr val="F7F7F7"/>
          </a:solidFill>
          <a:ln w="28575">
            <a:solidFill>
              <a:srgbClr val="005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감성 값이 있는 주식 </a:t>
            </a:r>
            <a:r>
              <a:rPr lang="en-US" altLang="ko-KR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Data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약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5,000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A52BE8-62A8-AD73-4582-FB9886D4413C}"/>
              </a:ext>
            </a:extLst>
          </p:cNvPr>
          <p:cNvSpPr/>
          <p:nvPr/>
        </p:nvSpPr>
        <p:spPr>
          <a:xfrm>
            <a:off x="3957955" y="5631815"/>
            <a:ext cx="3000375" cy="617220"/>
          </a:xfrm>
          <a:prstGeom prst="rect">
            <a:avLst/>
          </a:prstGeom>
          <a:solidFill>
            <a:srgbClr val="F7F7F7"/>
          </a:solidFill>
          <a:ln w="28575">
            <a:solidFill>
              <a:srgbClr val="005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Model </a:t>
            </a:r>
            <a:r>
              <a:rPr lang="ko-KR" altLang="en-US" sz="1400" b="1" dirty="0" err="1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학습후</a:t>
            </a:r>
            <a:r>
              <a:rPr lang="ko-KR" altLang="en-US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Save</a:t>
            </a:r>
            <a:endParaRPr lang="ko-KR" altLang="en-US" sz="14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4" name="직선 연결선 45">
            <a:extLst>
              <a:ext uri="{FF2B5EF4-FFF2-40B4-BE49-F238E27FC236}">
                <a16:creationId xmlns:a16="http://schemas.microsoft.com/office/drawing/2014/main" id="{F47A9354-F8FE-D1CF-06F0-51CE8FB55AA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52800" y="5940425"/>
            <a:ext cx="604520" cy="381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B612D3-A7FD-F983-2B6C-8B15C81CA5B7}"/>
              </a:ext>
            </a:extLst>
          </p:cNvPr>
          <p:cNvSpPr/>
          <p:nvPr/>
        </p:nvSpPr>
        <p:spPr>
          <a:xfrm>
            <a:off x="7533005" y="5631815"/>
            <a:ext cx="3954145" cy="617220"/>
          </a:xfrm>
          <a:prstGeom prst="rect">
            <a:avLst/>
          </a:prstGeom>
          <a:solidFill>
            <a:srgbClr val="F7F7F7"/>
          </a:solidFill>
          <a:ln w="28575">
            <a:solidFill>
              <a:srgbClr val="005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Load</a:t>
            </a:r>
            <a:r>
              <a:rPr lang="ko-KR" altLang="en-US" sz="1400" b="1" dirty="0" err="1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를</a:t>
            </a:r>
            <a:r>
              <a:rPr lang="ko-KR" altLang="en-US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통해 </a:t>
            </a:r>
            <a:r>
              <a:rPr lang="ko-KR" altLang="en-US" sz="1400" b="1" dirty="0" err="1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전처리된</a:t>
            </a:r>
            <a:r>
              <a:rPr lang="ko-KR" altLang="en-US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Data</a:t>
            </a:r>
            <a:r>
              <a:rPr lang="ko-KR" altLang="en-US" sz="1400" b="1" dirty="0">
                <a:solidFill>
                  <a:srgbClr val="00204A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400" b="1" dirty="0">
                <a:solidFill>
                  <a:srgbClr val="00204A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label</a:t>
            </a:r>
            <a:r>
              <a:rPr lang="ko-KR" altLang="en-US" sz="1400" b="1" dirty="0">
                <a:solidFill>
                  <a:srgbClr val="00204A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값</a:t>
            </a:r>
            <a:r>
              <a:rPr lang="en-US" altLang="ko-KR" sz="1400" b="1" dirty="0">
                <a:solidFill>
                  <a:srgbClr val="00204A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b="1" dirty="0">
                <a:solidFill>
                  <a:srgbClr val="00204A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추출</a:t>
            </a:r>
          </a:p>
        </p:txBody>
      </p:sp>
      <p:cxnSp>
        <p:nvCxnSpPr>
          <p:cNvPr id="16" name="직선 연결선 27">
            <a:extLst>
              <a:ext uri="{FF2B5EF4-FFF2-40B4-BE49-F238E27FC236}">
                <a16:creationId xmlns:a16="http://schemas.microsoft.com/office/drawing/2014/main" id="{C189903C-501D-021C-A349-0C0FA945C71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6958330" y="5940425"/>
            <a:ext cx="5746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6D83892-E128-1751-87A7-746A0BB6A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125855"/>
            <a:ext cx="7369810" cy="3831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83EFA8-15B2-8C90-09D3-DD32947EAE9F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모델링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B1AFE33-1103-F38D-2180-E75B424AE8AB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7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E70F2-1BF0-9224-94B3-B3435AF509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8703" y="3416566"/>
            <a:ext cx="1957421" cy="11072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1" dirty="0"/>
              <a:t>2.</a:t>
            </a:r>
            <a:r>
              <a:rPr lang="ko-KR" altLang="en-US" sz="1400" b="1" dirty="0"/>
              <a:t> 환경 세팅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개발환경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2-3.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가상환경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07D383C-C49C-16E1-2BED-249247F9C99E}"/>
              </a:ext>
            </a:extLst>
          </p:cNvPr>
          <p:cNvSpPr txBox="1">
            <a:spLocks/>
          </p:cNvSpPr>
          <p:nvPr/>
        </p:nvSpPr>
        <p:spPr>
          <a:xfrm>
            <a:off x="3430013" y="3416566"/>
            <a:ext cx="2665987" cy="190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자연어 처리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4-1.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4-2.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4-3.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모델링               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4775964-6A00-3B46-1C9F-EAC1585EE232}"/>
              </a:ext>
            </a:extLst>
          </p:cNvPr>
          <p:cNvSpPr txBox="1">
            <a:spLocks/>
          </p:cNvSpPr>
          <p:nvPr/>
        </p:nvSpPr>
        <p:spPr>
          <a:xfrm>
            <a:off x="8629679" y="3416566"/>
            <a:ext cx="1835699" cy="1195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8.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실전 트레이딩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8-1.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매매 내역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8-2.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동영상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8-3.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결론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94929B0-8765-5162-4AAB-8A21D1E620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2853" y="123853"/>
            <a:ext cx="1688683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목차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9E5772D-87C8-DFB6-8139-34493556C073}"/>
              </a:ext>
            </a:extLst>
          </p:cNvPr>
          <p:cNvSpPr txBox="1">
            <a:spLocks/>
          </p:cNvSpPr>
          <p:nvPr/>
        </p:nvSpPr>
        <p:spPr>
          <a:xfrm>
            <a:off x="8626343" y="1791618"/>
            <a:ext cx="2892077" cy="2258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7.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웹 구현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7-1.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뉴스 데이터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7-2.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종목 및 시장 그래프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7-3.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거래 내역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42EC4EA-3A5D-F22C-14F9-5C24AFCFBDF5}"/>
              </a:ext>
            </a:extLst>
          </p:cNvPr>
          <p:cNvSpPr txBox="1">
            <a:spLocks/>
          </p:cNvSpPr>
          <p:nvPr/>
        </p:nvSpPr>
        <p:spPr>
          <a:xfrm>
            <a:off x="6207046" y="1791618"/>
            <a:ext cx="1831063" cy="1084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5.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</a:t>
            </a:r>
            <a:r>
              <a:rPr lang="ko-KR" altLang="en-US" sz="14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5-1.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주식 데이터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5-2.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시장 데이터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1BF1CCD-81EE-5FE8-9548-CF680C85999C}"/>
              </a:ext>
            </a:extLst>
          </p:cNvPr>
          <p:cNvSpPr txBox="1">
            <a:spLocks/>
          </p:cNvSpPr>
          <p:nvPr/>
        </p:nvSpPr>
        <p:spPr>
          <a:xfrm>
            <a:off x="3430013" y="1791618"/>
            <a:ext cx="2543144" cy="1552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주식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3-1.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과거 데이터 수집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3-2.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데이터 수집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3-3.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시장 데이터 수집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20BDFC-89CA-9BCB-2059-139D9B6B8998}"/>
              </a:ext>
            </a:extLst>
          </p:cNvPr>
          <p:cNvSpPr txBox="1">
            <a:spLocks/>
          </p:cNvSpPr>
          <p:nvPr/>
        </p:nvSpPr>
        <p:spPr>
          <a:xfrm>
            <a:off x="6207046" y="3218938"/>
            <a:ext cx="2665987" cy="167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6.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강화학습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6-1.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강화학습 흐름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6-2.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모듈 관계도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6-3. data manager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6-4. learners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6-5.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6-6. agent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6-7. visualization</a:t>
            </a:r>
          </a:p>
          <a:p>
            <a:pPr marL="0" indent="0">
              <a:buNone/>
            </a:pP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E02DDF7-A6A2-9734-3C16-CEAA92E435C7}"/>
              </a:ext>
            </a:extLst>
          </p:cNvPr>
          <p:cNvSpPr/>
          <p:nvPr/>
        </p:nvSpPr>
        <p:spPr>
          <a:xfrm>
            <a:off x="623005" y="1533385"/>
            <a:ext cx="10945991" cy="4599786"/>
          </a:xfrm>
          <a:prstGeom prst="roundRect">
            <a:avLst>
              <a:gd name="adj" fmla="val 5046"/>
            </a:avLst>
          </a:prstGeom>
          <a:noFill/>
          <a:ln w="508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EC5E0B2-35CA-EA10-1343-192E911D1650}"/>
              </a:ext>
            </a:extLst>
          </p:cNvPr>
          <p:cNvSpPr/>
          <p:nvPr/>
        </p:nvSpPr>
        <p:spPr>
          <a:xfrm>
            <a:off x="3430013" y="1880256"/>
            <a:ext cx="732009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C7757C0-90F2-7AED-FC69-42EB3F9CB32D}"/>
              </a:ext>
            </a:extLst>
          </p:cNvPr>
          <p:cNvSpPr/>
          <p:nvPr/>
        </p:nvSpPr>
        <p:spPr>
          <a:xfrm>
            <a:off x="6228235" y="3304719"/>
            <a:ext cx="1044632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00595D0-CE63-6D16-A390-4CBA370B0377}"/>
              </a:ext>
            </a:extLst>
          </p:cNvPr>
          <p:cNvSpPr/>
          <p:nvPr/>
        </p:nvSpPr>
        <p:spPr>
          <a:xfrm>
            <a:off x="6228235" y="1882319"/>
            <a:ext cx="1400232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09C48B9-2046-D88B-E13B-80B065E6E6D7}"/>
              </a:ext>
            </a:extLst>
          </p:cNvPr>
          <p:cNvSpPr/>
          <p:nvPr/>
        </p:nvSpPr>
        <p:spPr>
          <a:xfrm>
            <a:off x="8626343" y="1880256"/>
            <a:ext cx="940990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3F6E752-9CDB-709A-2393-25D516C997E7}"/>
              </a:ext>
            </a:extLst>
          </p:cNvPr>
          <p:cNvSpPr/>
          <p:nvPr/>
        </p:nvSpPr>
        <p:spPr>
          <a:xfrm>
            <a:off x="8629679" y="3495119"/>
            <a:ext cx="1415124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A22FA2A-1BF9-9419-7890-A6B6F20F4279}"/>
              </a:ext>
            </a:extLst>
          </p:cNvPr>
          <p:cNvSpPr/>
          <p:nvPr/>
        </p:nvSpPr>
        <p:spPr>
          <a:xfrm>
            <a:off x="1247169" y="1867209"/>
            <a:ext cx="1485521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9CB34F1-8477-F434-852C-B0822A08D7EC}"/>
              </a:ext>
            </a:extLst>
          </p:cNvPr>
          <p:cNvSpPr/>
          <p:nvPr/>
        </p:nvSpPr>
        <p:spPr>
          <a:xfrm>
            <a:off x="1247169" y="3511124"/>
            <a:ext cx="1233563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10298D4-8FB5-025B-7BCA-56C3C86AD506}"/>
              </a:ext>
            </a:extLst>
          </p:cNvPr>
          <p:cNvSpPr txBox="1">
            <a:spLocks/>
          </p:cNvSpPr>
          <p:nvPr/>
        </p:nvSpPr>
        <p:spPr>
          <a:xfrm>
            <a:off x="1238703" y="1791618"/>
            <a:ext cx="2914852" cy="1140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1.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소개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1-1.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배경 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1-2.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 목표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1-3.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일정 관리</a:t>
            </a:r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7AC41A5-90D9-DE3E-FD21-05A0F87BD574}"/>
              </a:ext>
            </a:extLst>
          </p:cNvPr>
          <p:cNvSpPr/>
          <p:nvPr/>
        </p:nvSpPr>
        <p:spPr>
          <a:xfrm>
            <a:off x="3430014" y="3505856"/>
            <a:ext cx="1331172" cy="28993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2600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4778D9-F852-D6A1-A6C0-2F56852004D3}"/>
              </a:ext>
            </a:extLst>
          </p:cNvPr>
          <p:cNvSpPr/>
          <p:nvPr/>
        </p:nvSpPr>
        <p:spPr>
          <a:xfrm>
            <a:off x="212725" y="1490345"/>
            <a:ext cx="11828145" cy="4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Bold" panose="00000800000000000000" pitchFamily="50" charset="-127"/>
              </a:rPr>
              <a:t>KoBERT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Bold" panose="00000800000000000000" pitchFamily="50" charset="-127"/>
              </a:rPr>
              <a:t>모델의 뉴스 모델 구축 과정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1D324-A278-A620-3C3D-9AC51808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43"/>
          <a:stretch/>
        </p:blipFill>
        <p:spPr>
          <a:xfrm>
            <a:off x="212725" y="4011930"/>
            <a:ext cx="5763895" cy="2114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C5BE25-11D1-1D97-BCEF-E0657654DD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08"/>
          <a:stretch/>
        </p:blipFill>
        <p:spPr>
          <a:xfrm>
            <a:off x="212725" y="2085975"/>
            <a:ext cx="7772400" cy="1784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993A5-6AAB-E135-1FFE-536B1EF7BF7E}"/>
              </a:ext>
            </a:extLst>
          </p:cNvPr>
          <p:cNvSpPr txBox="1"/>
          <p:nvPr/>
        </p:nvSpPr>
        <p:spPr>
          <a:xfrm>
            <a:off x="6215380" y="4011930"/>
            <a:ext cx="405130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400" dirty="0"/>
          </a:p>
          <a:p>
            <a:endParaRPr kumimoji="1" lang="en-US" altLang="ko-Kore-KR" sz="1400" dirty="0"/>
          </a:p>
          <a:p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EB7DA1-972F-C5C0-59F1-34190A9CF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45" y="2091690"/>
            <a:ext cx="6116955" cy="3909060"/>
          </a:xfrm>
          <a:prstGeom prst="rect">
            <a:avLst/>
          </a:prstGeom>
        </p:spPr>
      </p:pic>
      <p:sp>
        <p:nvSpPr>
          <p:cNvPr id="16" name="도형 37">
            <a:extLst>
              <a:ext uri="{FF2B5EF4-FFF2-40B4-BE49-F238E27FC236}">
                <a16:creationId xmlns:a16="http://schemas.microsoft.com/office/drawing/2014/main" id="{DEA0E14B-8258-1017-9900-3F02936362CD}"/>
              </a:ext>
            </a:extLst>
          </p:cNvPr>
          <p:cNvSpPr>
            <a:spLocks/>
          </p:cNvSpPr>
          <p:nvPr/>
        </p:nvSpPr>
        <p:spPr>
          <a:xfrm>
            <a:off x="6215380" y="2106294"/>
            <a:ext cx="5904865" cy="3880485"/>
          </a:xfrm>
          <a:prstGeom prst="roundRect">
            <a:avLst>
              <a:gd name="adj" fmla="val 4671"/>
            </a:avLst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37">
            <a:extLst>
              <a:ext uri="{FF2B5EF4-FFF2-40B4-BE49-F238E27FC236}">
                <a16:creationId xmlns:a16="http://schemas.microsoft.com/office/drawing/2014/main" id="{122BDFA7-B8EC-36F6-C734-896B93E0912C}"/>
              </a:ext>
            </a:extLst>
          </p:cNvPr>
          <p:cNvSpPr>
            <a:spLocks/>
          </p:cNvSpPr>
          <p:nvPr/>
        </p:nvSpPr>
        <p:spPr>
          <a:xfrm>
            <a:off x="212725" y="2085975"/>
            <a:ext cx="4788535" cy="1784985"/>
          </a:xfrm>
          <a:prstGeom prst="roundRect">
            <a:avLst>
              <a:gd name="adj" fmla="val 4397"/>
            </a:avLst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92E2D-EC5E-5F75-411A-66B1A771DBD8}"/>
              </a:ext>
            </a:extLst>
          </p:cNvPr>
          <p:cNvSpPr txBox="1"/>
          <p:nvPr/>
        </p:nvSpPr>
        <p:spPr>
          <a:xfrm>
            <a:off x="3437255" y="2106295"/>
            <a:ext cx="137668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highlight>
                  <a:srgbClr val="FFFF00"/>
                </a:highlight>
              </a:rPr>
              <a:t>파라미터 튜닝</a:t>
            </a:r>
            <a:endParaRPr kumimoji="1" lang="en-US" altLang="ko-Kore-KR" sz="1400" dirty="0">
              <a:highlight>
                <a:srgbClr val="FFFF00"/>
              </a:highlight>
            </a:endParaRPr>
          </a:p>
          <a:p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CB02D6-A2C8-7347-0111-6E5FFDC7E0F7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모델링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50DB5CB-8C7D-FBF5-5A56-1ADFE9E28B94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20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F0F979-931D-C2DA-E9DB-E1AB42BFD174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모델링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EB0130E-3B68-6A4B-5D0B-80BC0FEC7B18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43670-17F0-B51A-7662-6E71157E6EB5}"/>
              </a:ext>
            </a:extLst>
          </p:cNvPr>
          <p:cNvSpPr/>
          <p:nvPr/>
        </p:nvSpPr>
        <p:spPr>
          <a:xfrm>
            <a:off x="530225" y="1251585"/>
            <a:ext cx="877443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Bold" panose="00000800000000000000" pitchFamily="50" charset="-127"/>
              </a:rPr>
              <a:t>KoBERT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Bold" panose="00000800000000000000" pitchFamily="50" charset="-127"/>
              </a:rPr>
              <a:t>모델의 텍스트 요약 학습 결과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포털 사이트의 주식 뉴스 감성을 분석하기 위해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5000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개의 감성 값 데이터를 가져옴</a:t>
            </a:r>
            <a:endParaRPr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필요한 부분을 뉴스의 데이터셋에 맞게 변경한 다음 </a:t>
            </a: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KoBERT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모델을 이용하여 데이터를 훈련</a:t>
            </a:r>
            <a:endParaRPr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Train / Validation 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성능 정확도는 약 </a:t>
            </a:r>
            <a:r>
              <a:rPr lang="en-US" altLang="ko-KR" sz="1600" dirty="0"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85%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로 나옴</a:t>
            </a:r>
            <a:endParaRPr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86B66E-753B-7242-E6ED-F2665049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3024564"/>
            <a:ext cx="4347845" cy="34220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418C68-1DC4-2217-957C-4A9F95178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3074729"/>
            <a:ext cx="6105525" cy="3094355"/>
          </a:xfrm>
          <a:prstGeom prst="rect">
            <a:avLst/>
          </a:prstGeom>
        </p:spPr>
      </p:pic>
      <p:sp>
        <p:nvSpPr>
          <p:cNvPr id="16" name="도형 37">
            <a:extLst>
              <a:ext uri="{FF2B5EF4-FFF2-40B4-BE49-F238E27FC236}">
                <a16:creationId xmlns:a16="http://schemas.microsoft.com/office/drawing/2014/main" id="{31774446-DA37-65D9-0B7E-23CFCE2C824F}"/>
              </a:ext>
            </a:extLst>
          </p:cNvPr>
          <p:cNvSpPr>
            <a:spLocks/>
          </p:cNvSpPr>
          <p:nvPr/>
        </p:nvSpPr>
        <p:spPr>
          <a:xfrm>
            <a:off x="459740" y="5495349"/>
            <a:ext cx="3844290" cy="259715"/>
          </a:xfrm>
          <a:prstGeom prst="roundRect">
            <a:avLst/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64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8AFAC-A95D-AE45-27DB-60D98D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12" y="150993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코스피지수</a:t>
            </a:r>
            <a:r>
              <a:rPr lang="en-US" altLang="ko-KR" dirty="0"/>
              <a:t>, </a:t>
            </a:r>
            <a:r>
              <a:rPr lang="ko-KR" altLang="en-US" dirty="0"/>
              <a:t>환율 </a:t>
            </a:r>
            <a:r>
              <a:rPr lang="en-US" altLang="ko-KR" dirty="0"/>
              <a:t>MariaDB </a:t>
            </a:r>
            <a:r>
              <a:rPr lang="ko-KR" altLang="en-US" dirty="0"/>
              <a:t>연동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F63F5A-8822-8D84-AE5D-2792383F1E5A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EE0FA09-92CD-B30B-83EE-DAC07ACD6399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ECA5EE-9E68-7865-60F9-9D63D832E5B1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25FC4-EC0A-3818-3327-5DF8EC02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BB4E8B-3451-DB33-1D62-D375CACB325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7CF4718-BFB9-2D17-7583-3D642BA47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80" b="65185"/>
          <a:stretch/>
        </p:blipFill>
        <p:spPr>
          <a:xfrm>
            <a:off x="300355" y="1659717"/>
            <a:ext cx="3860800" cy="10661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BEC06B-B45F-89FE-5E30-25D80240F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b="45241"/>
          <a:stretch/>
        </p:blipFill>
        <p:spPr>
          <a:xfrm>
            <a:off x="300355" y="2929717"/>
            <a:ext cx="6286500" cy="32410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B2849E-ED06-369D-7B41-49858D414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58741" r="34062" b="683"/>
          <a:stretch/>
        </p:blipFill>
        <p:spPr>
          <a:xfrm>
            <a:off x="7075805" y="3216102"/>
            <a:ext cx="4998720" cy="2668905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69F04675-6349-D590-31F6-8CE964A701C4}"/>
              </a:ext>
            </a:extLst>
          </p:cNvPr>
          <p:cNvSpPr/>
          <p:nvPr/>
        </p:nvSpPr>
        <p:spPr>
          <a:xfrm>
            <a:off x="6343650" y="4368627"/>
            <a:ext cx="575945" cy="363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도형 37">
            <a:extLst>
              <a:ext uri="{FF2B5EF4-FFF2-40B4-BE49-F238E27FC236}">
                <a16:creationId xmlns:a16="http://schemas.microsoft.com/office/drawing/2014/main" id="{55442700-5C4A-0E28-312C-BC49452EBFC2}"/>
              </a:ext>
            </a:extLst>
          </p:cNvPr>
          <p:cNvSpPr>
            <a:spLocks/>
          </p:cNvSpPr>
          <p:nvPr/>
        </p:nvSpPr>
        <p:spPr>
          <a:xfrm>
            <a:off x="300355" y="1671782"/>
            <a:ext cx="3962400" cy="1066165"/>
          </a:xfrm>
          <a:prstGeom prst="roundRect">
            <a:avLst/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F8E270-EE01-6344-E499-76D09DF2F64A}"/>
              </a:ext>
            </a:extLst>
          </p:cNvPr>
          <p:cNvSpPr txBox="1"/>
          <p:nvPr/>
        </p:nvSpPr>
        <p:spPr>
          <a:xfrm>
            <a:off x="4561204" y="1671782"/>
            <a:ext cx="537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속보의 상위 </a:t>
            </a:r>
            <a:r>
              <a:rPr kumimoji="1" lang="en-US" altLang="ko-KR" sz="1400" b="1" dirty="0"/>
              <a:t>3</a:t>
            </a:r>
            <a:r>
              <a:rPr kumimoji="1" lang="ko-KR" altLang="en-US" sz="1400" b="1" dirty="0"/>
              <a:t>개씩 모델에 넣어 </a:t>
            </a:r>
            <a:r>
              <a:rPr kumimoji="1" lang="ko-KR" altLang="en-US" sz="1400" b="1" dirty="0" err="1"/>
              <a:t>라벨링</a:t>
            </a:r>
            <a:r>
              <a:rPr kumimoji="1" lang="ko-KR" altLang="en-US" sz="1400" b="1" dirty="0"/>
              <a:t> 데이터를 </a:t>
            </a:r>
            <a:r>
              <a:rPr kumimoji="1" lang="en-US" altLang="ko-KR" sz="1400" b="1" dirty="0" err="1"/>
              <a:t>redis</a:t>
            </a:r>
            <a:r>
              <a:rPr kumimoji="1" lang="ko-KR" altLang="en-US" sz="1400" b="1" dirty="0"/>
              <a:t>로 전송</a:t>
            </a:r>
            <a:endParaRPr kumimoji="1" lang="en-US" altLang="ko-KR" sz="1400" b="1" dirty="0"/>
          </a:p>
          <a:p>
            <a:endParaRPr kumimoji="1" lang="ko-Kore-KR" altLang="en-US" sz="1400" dirty="0"/>
          </a:p>
        </p:txBody>
      </p:sp>
      <p:sp>
        <p:nvSpPr>
          <p:cNvPr id="25" name="도형 37">
            <a:extLst>
              <a:ext uri="{FF2B5EF4-FFF2-40B4-BE49-F238E27FC236}">
                <a16:creationId xmlns:a16="http://schemas.microsoft.com/office/drawing/2014/main" id="{1A72D67C-8349-CBD0-D644-2522A319F625}"/>
              </a:ext>
            </a:extLst>
          </p:cNvPr>
          <p:cNvSpPr>
            <a:spLocks/>
          </p:cNvSpPr>
          <p:nvPr/>
        </p:nvSpPr>
        <p:spPr>
          <a:xfrm>
            <a:off x="249555" y="4731847"/>
            <a:ext cx="4091940" cy="629285"/>
          </a:xfrm>
          <a:prstGeom prst="roundRect">
            <a:avLst/>
          </a:pr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C44EA3-6208-EEBB-56BB-78151419EC20}"/>
              </a:ext>
            </a:extLst>
          </p:cNvPr>
          <p:cNvSpPr txBox="1"/>
          <p:nvPr/>
        </p:nvSpPr>
        <p:spPr>
          <a:xfrm>
            <a:off x="4466590" y="4731847"/>
            <a:ext cx="21202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레디스로</a:t>
            </a:r>
            <a:r>
              <a:rPr kumimoji="1" lang="ko-KR" altLang="en-US" sz="1400" dirty="0"/>
              <a:t> 전송</a:t>
            </a:r>
            <a:endParaRPr kumimoji="1" lang="ko-Kore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B4A6B2-CFD2-274A-41A3-F60B9825D5E4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모델링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13B8FF31-D9D7-00E9-086E-24E798550E83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7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815" y="914400"/>
            <a:ext cx="184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7015" y="-842010"/>
            <a:ext cx="1847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C4228-B4EA-1DCA-AEBA-05E3CB639DF9}"/>
              </a:ext>
            </a:extLst>
          </p:cNvPr>
          <p:cNvGrpSpPr/>
          <p:nvPr/>
        </p:nvGrpSpPr>
        <p:grpSpPr>
          <a:xfrm>
            <a:off x="4347378" y="5119300"/>
            <a:ext cx="3497245" cy="646331"/>
            <a:chOff x="3362683" y="5119300"/>
            <a:chExt cx="3497245" cy="64633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F4F33EA-45C1-BDA3-F3A4-4D835AAA817D}"/>
                </a:ext>
              </a:extLst>
            </p:cNvPr>
            <p:cNvGrpSpPr/>
            <p:nvPr/>
          </p:nvGrpSpPr>
          <p:grpSpPr>
            <a:xfrm>
              <a:off x="3362683" y="5119300"/>
              <a:ext cx="1527856" cy="646331"/>
              <a:chOff x="4478868" y="4703517"/>
              <a:chExt cx="1527856" cy="646331"/>
            </a:xfrm>
            <a:noFill/>
          </p:grpSpPr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DC03990D-C6A4-0FAE-E88D-70FBCB649149}"/>
                  </a:ext>
                </a:extLst>
              </p:cNvPr>
              <p:cNvSpPr/>
              <p:nvPr/>
            </p:nvSpPr>
            <p:spPr>
              <a:xfrm>
                <a:off x="4478868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BE88D6-C48B-C206-D99F-A726FB98C4FC}"/>
                  </a:ext>
                </a:extLst>
              </p:cNvPr>
              <p:cNvSpPr txBox="1"/>
              <p:nvPr/>
            </p:nvSpPr>
            <p:spPr>
              <a:xfrm>
                <a:off x="4550835" y="4802734"/>
                <a:ext cx="1455889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주식 데이터</a:t>
                </a:r>
              </a:p>
            </p:txBody>
          </p:sp>
        </p:grpSp>
        <p:cxnSp>
          <p:nvCxnSpPr>
            <p:cNvPr id="23" name="직선 연결선 72">
              <a:extLst>
                <a:ext uri="{FF2B5EF4-FFF2-40B4-BE49-F238E27FC236}">
                  <a16:creationId xmlns:a16="http://schemas.microsoft.com/office/drawing/2014/main" id="{2AD23535-EAAC-B539-07F1-5DFC6E9B1B3A}"/>
                </a:ext>
              </a:extLst>
            </p:cNvPr>
            <p:cNvCxnSpPr>
              <a:cxnSpLocks/>
            </p:cNvCxnSpPr>
            <p:nvPr/>
          </p:nvCxnSpPr>
          <p:spPr>
            <a:xfrm>
              <a:off x="4892988" y="544246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744A565-30C8-A1B7-F1DB-60E016A7F63E}"/>
                </a:ext>
              </a:extLst>
            </p:cNvPr>
            <p:cNvGrpSpPr/>
            <p:nvPr/>
          </p:nvGrpSpPr>
          <p:grpSpPr>
            <a:xfrm>
              <a:off x="5326484" y="5119300"/>
              <a:ext cx="1533444" cy="646331"/>
              <a:chOff x="6440925" y="4679623"/>
              <a:chExt cx="1533444" cy="64633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F3E6A8-655A-CFFB-9F7E-66B382942C9A}"/>
                  </a:ext>
                </a:extLst>
              </p:cNvPr>
              <p:cNvSpPr txBox="1"/>
              <p:nvPr/>
            </p:nvSpPr>
            <p:spPr>
              <a:xfrm>
                <a:off x="6440925" y="4802733"/>
                <a:ext cx="15334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시장 데이터</a:t>
                </a:r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15CDF41A-1F3F-EEE4-91A9-E6E70123ED8E}"/>
                  </a:ext>
                </a:extLst>
              </p:cNvPr>
              <p:cNvSpPr/>
              <p:nvPr/>
            </p:nvSpPr>
            <p:spPr>
              <a:xfrm>
                <a:off x="6446513" y="4679623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9E0CB85-D14C-9E8E-E56E-91F596DDB0BD}"/>
              </a:ext>
            </a:extLst>
          </p:cNvPr>
          <p:cNvGrpSpPr/>
          <p:nvPr/>
        </p:nvGrpSpPr>
        <p:grpSpPr>
          <a:xfrm>
            <a:off x="0" y="1348399"/>
            <a:ext cx="12192000" cy="3059739"/>
            <a:chOff x="0" y="-2334667"/>
            <a:chExt cx="12192000" cy="3059739"/>
          </a:xfrm>
        </p:grpSpPr>
        <p:pic>
          <p:nvPicPr>
            <p:cNvPr id="33" name="그림 32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CBCFCFEF-0786-AD71-1539-644F8D9E2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27D400E-53B2-3A80-E8F6-E733C68E7C63}"/>
                </a:ext>
              </a:extLst>
            </p:cNvPr>
            <p:cNvSpPr/>
            <p:nvPr/>
          </p:nvSpPr>
          <p:spPr>
            <a:xfrm>
              <a:off x="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제목 1">
            <a:extLst>
              <a:ext uri="{FF2B5EF4-FFF2-40B4-BE49-F238E27FC236}">
                <a16:creationId xmlns:a16="http://schemas.microsoft.com/office/drawing/2014/main" id="{618B916F-6F8E-3D58-491B-830CB81419D0}"/>
              </a:ext>
            </a:extLst>
          </p:cNvPr>
          <p:cNvSpPr txBox="1">
            <a:spLocks/>
          </p:cNvSpPr>
          <p:nvPr/>
        </p:nvSpPr>
        <p:spPr>
          <a:xfrm>
            <a:off x="1966518" y="1989451"/>
            <a:ext cx="8258964" cy="16544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5.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데이터 </a:t>
            </a:r>
            <a:r>
              <a:rPr lang="ko-KR" altLang="en-US" sz="8800" spc="-30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8800" spc="-3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595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데이터 설명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34F323-7DC5-DB96-FA52-6C3674ADE7C7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8B1D2E7-87C9-1C65-8D30-A2B182848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6B818C-EECC-DAB4-BDE2-5C327352F2CB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CD18D1F2-DF7E-B80A-01F8-0A44926E66E2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879679-A77F-15E6-10BB-B6D84203F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3533"/>
              </p:ext>
            </p:extLst>
          </p:nvPr>
        </p:nvGraphicFramePr>
        <p:xfrm>
          <a:off x="287655" y="1775231"/>
          <a:ext cx="11593439" cy="4047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7212">
                  <a:extLst>
                    <a:ext uri="{9D8B030D-6E8A-4147-A177-3AD203B41FA5}">
                      <a16:colId xmlns:a16="http://schemas.microsoft.com/office/drawing/2014/main" val="1784162460"/>
                    </a:ext>
                  </a:extLst>
                </a:gridCol>
                <a:gridCol w="2367791">
                  <a:extLst>
                    <a:ext uri="{9D8B030D-6E8A-4147-A177-3AD203B41FA5}">
                      <a16:colId xmlns:a16="http://schemas.microsoft.com/office/drawing/2014/main" val="1735544136"/>
                    </a:ext>
                  </a:extLst>
                </a:gridCol>
                <a:gridCol w="2885101">
                  <a:extLst>
                    <a:ext uri="{9D8B030D-6E8A-4147-A177-3AD203B41FA5}">
                      <a16:colId xmlns:a16="http://schemas.microsoft.com/office/drawing/2014/main" val="267659892"/>
                    </a:ext>
                  </a:extLst>
                </a:gridCol>
                <a:gridCol w="2426020">
                  <a:extLst>
                    <a:ext uri="{9D8B030D-6E8A-4147-A177-3AD203B41FA5}">
                      <a16:colId xmlns:a16="http://schemas.microsoft.com/office/drawing/2014/main" val="1815732220"/>
                    </a:ext>
                  </a:extLst>
                </a:gridCol>
                <a:gridCol w="386155">
                  <a:extLst>
                    <a:ext uri="{9D8B030D-6E8A-4147-A177-3AD203B41FA5}">
                      <a16:colId xmlns:a16="http://schemas.microsoft.com/office/drawing/2014/main" val="2702315515"/>
                    </a:ext>
                  </a:extLst>
                </a:gridCol>
                <a:gridCol w="2181160">
                  <a:extLst>
                    <a:ext uri="{9D8B030D-6E8A-4147-A177-3AD203B41FA5}">
                      <a16:colId xmlns:a16="http://schemas.microsoft.com/office/drawing/2014/main" val="345743143"/>
                    </a:ext>
                  </a:extLst>
                </a:gridCol>
              </a:tblGrid>
              <a:tr h="7232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뉴스</a:t>
                      </a:r>
                    </a:p>
                  </a:txBody>
                  <a:tcPr marL="89643" marR="89643" marT="44822" marB="448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과거 주식 분봉 데이터</a:t>
                      </a:r>
                    </a:p>
                  </a:txBody>
                  <a:tcPr marL="89643" marR="89643" marT="44822" marB="448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실시간 주식 </a:t>
                      </a:r>
                      <a:r>
                        <a:rPr lang="ko-KR" altLang="en-US" sz="1600" b="1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틱</a:t>
                      </a: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 데이터</a:t>
                      </a:r>
                    </a:p>
                  </a:txBody>
                  <a:tcPr marL="89643" marR="89643" marT="44822" marB="448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실시간 뉴스</a:t>
                      </a:r>
                    </a:p>
                  </a:txBody>
                  <a:tcPr marL="89643" marR="89643" marT="44822" marB="448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실시간 뉴스</a:t>
                      </a:r>
                      <a:endParaRPr lang="ko-KR" altLang="en-US" sz="1600" b="1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05634"/>
                  </a:ext>
                </a:extLst>
              </a:tr>
              <a:tr h="1377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수집정보</a:t>
                      </a:r>
                    </a:p>
                  </a:txBody>
                  <a:tcPr marL="89643" marR="89643" marT="44822" marB="448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7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2021.07.01</a:t>
                      </a:r>
                      <a:r>
                        <a:rPr lang="ko-KR" altLang="en-US" sz="117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17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~</a:t>
                      </a:r>
                      <a:r>
                        <a:rPr lang="ko-KR" altLang="en-US" sz="117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17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2023.07.24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제목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/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기사본문</a:t>
                      </a:r>
                      <a:endParaRPr lang="en-US" altLang="ko-KR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2021.07.01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~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2023.07.24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주식 종목별 </a:t>
                      </a:r>
                      <a:r>
                        <a:rPr lang="en" altLang="ko-Kore-KR" sz="1200" b="1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OHLC</a:t>
                      </a:r>
                      <a:r>
                        <a:rPr lang="en-US" altLang="ko-Kore-KR" sz="1200" b="1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V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ASV, ANC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각종 시장지표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(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환율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, KOSPI 200)</a:t>
                      </a:r>
                    </a:p>
                  </a:txBody>
                  <a:tcPr marL="137160" marR="137160" marT="137160" marB="13716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2023.07.24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~ 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진행중</a:t>
                      </a:r>
                      <a:endParaRPr lang="en-US" altLang="ko-KR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주식 종목별 </a:t>
                      </a:r>
                      <a:r>
                        <a:rPr lang="en" altLang="ko-Kore-KR" sz="1200" b="1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OHLC</a:t>
                      </a:r>
                      <a:r>
                        <a:rPr lang="en-US" altLang="ko-Kore-KR" sz="1200" b="1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V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, ASV, ANC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각종 시장지표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(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환율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, KOSPI 200)</a:t>
                      </a:r>
                    </a:p>
                  </a:txBody>
                  <a:tcPr marL="137160" marR="137160" marT="137160" marB="13716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2023.07.24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~ 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진행중</a:t>
                      </a:r>
                      <a:endParaRPr lang="en-US" altLang="ko-KR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제목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/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기사본문</a:t>
                      </a:r>
                      <a:endParaRPr lang="en-US" altLang="ko-KR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137160" marR="137160" marT="137160" marB="13716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2023.07.24</a:t>
                      </a:r>
                      <a:r>
                        <a:rPr lang="ko-KR" altLang="en-US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~ </a:t>
                      </a:r>
                      <a:r>
                        <a:rPr lang="ko-KR" altLang="en-US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진행중</a:t>
                      </a:r>
                      <a:endParaRPr lang="en-US" altLang="ko-KR" sz="1200" b="1" i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제목 </a:t>
                      </a:r>
                      <a:r>
                        <a:rPr lang="en-US" altLang="ko-KR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/</a:t>
                      </a:r>
                      <a:r>
                        <a:rPr lang="ko-KR" altLang="en-US" sz="1200" b="1" i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기사본문</a:t>
                      </a:r>
                      <a:endParaRPr lang="en-US" altLang="ko-KR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69193"/>
                  </a:ext>
                </a:extLst>
              </a:tr>
              <a:tr h="4519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수집방안</a:t>
                      </a:r>
                    </a:p>
                  </a:txBody>
                  <a:tcPr marL="89643" marR="89643" marT="44822" marB="448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i="0" kern="1200" dirty="0" err="1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Beautifulsoup</a:t>
                      </a:r>
                      <a:endParaRPr lang="ko-KR" altLang="en-US" sz="1200" b="1" i="0" kern="1200" dirty="0">
                        <a:solidFill>
                          <a:schemeClr val="dk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89643" marR="89643" marT="44822" marB="4482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 err="1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Daishin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 API &amp; 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신한은행</a:t>
                      </a:r>
                    </a:p>
                  </a:txBody>
                  <a:tcPr marL="89643" marR="89643" marT="44822" marB="4482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i="0" kern="1200" dirty="0" err="1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eBest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 API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&amp;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Naver</a:t>
                      </a:r>
                      <a:endParaRPr lang="ko-KR" altLang="en-US" sz="1200" b="1" i="0" kern="1200" dirty="0">
                        <a:solidFill>
                          <a:schemeClr val="dk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89643" marR="89643" marT="44822" marB="4482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Beautifulsoup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89643" marR="89643" marT="44822" marB="4482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i="0" kern="1200" dirty="0" err="1">
                          <a:solidFill>
                            <a:schemeClr val="dk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Beautifulsoup</a:t>
                      </a:r>
                      <a:endParaRPr lang="ko-KR" altLang="en-US" sz="1200" b="1" i="0" kern="1200" dirty="0">
                        <a:solidFill>
                          <a:schemeClr val="dk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89643" marR="89643" marT="44822" marB="448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148519"/>
                  </a:ext>
                </a:extLst>
              </a:tr>
              <a:tr h="4339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수집건수</a:t>
                      </a:r>
                    </a:p>
                  </a:txBody>
                  <a:tcPr marL="89643" marR="89643" marT="44822" marB="448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</a:t>
                      </a:r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년치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(292,998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건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)</a:t>
                      </a:r>
                      <a:endParaRPr lang="ko-KR" altLang="en-US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종목별 </a:t>
                      </a:r>
                      <a:r>
                        <a:rPr lang="en-US" altLang="ko-KR" sz="1200" b="1" i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2</a:t>
                      </a:r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년치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(193,680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건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)</a:t>
                      </a:r>
                      <a:endParaRPr lang="ko-KR" altLang="en-US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실시간</a:t>
                      </a:r>
                    </a:p>
                  </a:txBody>
                  <a:tcPr marL="90367" marR="90367" marT="45184" marB="4518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600" dirty="0"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90367" marR="90367" marT="45184" marB="4518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598259"/>
                  </a:ext>
                </a:extLst>
              </a:tr>
              <a:tr h="1061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KoPubWorld돋움체_Pro Light" panose="020B0600000101010101" charset="-127"/>
                        </a:rPr>
                        <a:t>기타</a:t>
                      </a:r>
                    </a:p>
                  </a:txBody>
                  <a:tcPr marL="89643" marR="89643" marT="44822" marB="448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200" b="1" i="0" kern="1200" dirty="0" err="1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한화에어로스페이스</a:t>
                      </a:r>
                      <a:r>
                        <a:rPr lang="en-US" altLang="ko-KR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,</a:t>
                      </a:r>
                      <a:r>
                        <a:rPr lang="ko-KR" altLang="en-US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 삼성전기</a:t>
                      </a:r>
                      <a:r>
                        <a:rPr lang="en-US" altLang="ko-KR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,</a:t>
                      </a:r>
                      <a:r>
                        <a:rPr lang="ko-KR" altLang="en-US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 </a:t>
                      </a:r>
                      <a:r>
                        <a:rPr lang="en" altLang="ko-KR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NAVER,</a:t>
                      </a:r>
                      <a:r>
                        <a:rPr lang="ko-KR" altLang="en-US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 삼성전자</a:t>
                      </a:r>
                      <a:r>
                        <a:rPr lang="en-US" altLang="ko-KR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.... </a:t>
                      </a:r>
                      <a:r>
                        <a:rPr lang="ko-KR" altLang="en-US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외 </a:t>
                      </a:r>
                      <a:r>
                        <a:rPr lang="en-US" altLang="ko-KR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28</a:t>
                      </a:r>
                      <a:r>
                        <a:rPr lang="ko-KR" altLang="en-US" sz="1200" b="1" i="0" kern="1200" dirty="0">
                          <a:solidFill>
                            <a:srgbClr val="FF0000"/>
                          </a:solidFill>
                          <a:latin typeface="NanumGothic" charset="0"/>
                          <a:ea typeface="NanumGothic" charset="0"/>
                        </a:rPr>
                        <a:t>종목 데이터 수집</a:t>
                      </a:r>
                    </a:p>
                  </a:txBody>
                  <a:tcPr marL="90367" marR="90367" marT="45184" marB="4518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latin typeface="KoPubWorld돋움체_Pro Light" panose="020B0600000101010101" charset="-127"/>
                        <a:ea typeface="KoPubWorld돋움체_Pro Light" panose="020B0600000101010101" charset="-127"/>
                        <a:cs typeface="KoPubWorld돋움체_Pro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eBest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API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Medium" panose="00000600000000000000" pitchFamily="50" charset="-127"/>
                        </a:rPr>
                        <a:t>를 통하여 데이터 수집</a:t>
                      </a:r>
                      <a:endParaRPr lang="ko-KR" altLang="en-US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네이버 </a:t>
                      </a:r>
                      <a:r>
                        <a:rPr lang="en-US" altLang="ko-KR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N</a:t>
                      </a: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뉴스 </a:t>
                      </a:r>
                      <a:endParaRPr lang="en-US" altLang="ko-KR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실시간 속보 </a:t>
                      </a:r>
                      <a:r>
                        <a:rPr lang="ko-KR" altLang="en-US" sz="1200" b="1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KoPubWorld돋움체_Pro Light" panose="020B0600000101010101" charset="-127"/>
                        </a:rPr>
                        <a:t>크롤링</a:t>
                      </a:r>
                      <a:endParaRPr lang="ko-KR" altLang="en-US" sz="12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  <a:cs typeface="KoPubWorld돋움체_Pro Light" panose="020B0600000101010101" charset="-127"/>
                      </a:endParaRPr>
                    </a:p>
                  </a:txBody>
                  <a:tcPr marL="89643" marR="89643" marT="44822" marB="448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74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340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주식 데이터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34F323-7DC5-DB96-FA52-6C3674ADE7C7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8B1D2E7-87C9-1C65-8D30-A2B182848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6B818C-EECC-DAB4-BDE2-5C327352F2CB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CD18D1F2-DF7E-B80A-01F8-0A44926E66E2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803740-66D1-07AC-B51F-3E84FE7D968F}"/>
              </a:ext>
            </a:extLst>
          </p:cNvPr>
          <p:cNvGrpSpPr/>
          <p:nvPr/>
        </p:nvGrpSpPr>
        <p:grpSpPr>
          <a:xfrm>
            <a:off x="840072" y="1321570"/>
            <a:ext cx="10511856" cy="5082405"/>
            <a:chOff x="1260848" y="1321570"/>
            <a:chExt cx="10511856" cy="5082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87AAC0-3C29-DEBF-D448-B9CDA0C72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544" y="1344519"/>
              <a:ext cx="3000375" cy="505945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3EA0275-B1CC-16D0-E9C0-E04BB1DB5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2" r="1611" b="8291"/>
            <a:stretch/>
          </p:blipFill>
          <p:spPr>
            <a:xfrm>
              <a:off x="4473175" y="2212064"/>
              <a:ext cx="7299529" cy="33243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EC46E8-E32F-4165-DD3C-E15869DC1736}"/>
                </a:ext>
              </a:extLst>
            </p:cNvPr>
            <p:cNvSpPr txBox="1"/>
            <p:nvPr/>
          </p:nvSpPr>
          <p:spPr>
            <a:xfrm>
              <a:off x="7276393" y="5592322"/>
              <a:ext cx="169309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1</a:t>
              </a:r>
              <a:r>
                <a:rPr kumimoji="1" lang="en-US" altLang="ko-KR" sz="1000" dirty="0"/>
                <a:t>94060</a:t>
              </a:r>
              <a:r>
                <a:rPr kumimoji="1" lang="ko-KR" altLang="en-US" sz="1000" dirty="0"/>
                <a:t> </a:t>
              </a:r>
              <a:r>
                <a:rPr kumimoji="1" lang="en-US" altLang="ko-KR" sz="1000" dirty="0"/>
                <a:t>rows X 5 columns</a:t>
              </a:r>
              <a:endParaRPr kumimoji="1" lang="ko-Kore-KR" altLang="en-US" sz="10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E852271-419C-37E0-5C9B-D8FF77F242B4}"/>
                </a:ext>
              </a:extLst>
            </p:cNvPr>
            <p:cNvSpPr/>
            <p:nvPr/>
          </p:nvSpPr>
          <p:spPr>
            <a:xfrm>
              <a:off x="1261544" y="1321570"/>
              <a:ext cx="3000375" cy="72794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C4AECC-CFFF-BD68-7596-EF0A8273E6D0}"/>
                </a:ext>
              </a:extLst>
            </p:cNvPr>
            <p:cNvSpPr/>
            <p:nvPr/>
          </p:nvSpPr>
          <p:spPr>
            <a:xfrm>
              <a:off x="1260848" y="3146300"/>
              <a:ext cx="3000375" cy="101579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FF11D4-9C9C-14C9-C1AC-F9F4BC79BF24}"/>
              </a:ext>
            </a:extLst>
          </p:cNvPr>
          <p:cNvSpPr txBox="1"/>
          <p:nvPr/>
        </p:nvSpPr>
        <p:spPr>
          <a:xfrm>
            <a:off x="4052399" y="1821420"/>
            <a:ext cx="4886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한화 에어로 스페이스 분봉 </a:t>
            </a:r>
            <a:r>
              <a:rPr kumimoji="1" lang="en-US" altLang="ko-KR" sz="2000" b="1" dirty="0"/>
              <a:t>2</a:t>
            </a:r>
            <a:r>
              <a:rPr kumimoji="1" lang="ko-KR" altLang="en-US" sz="2000" b="1" dirty="0"/>
              <a:t>년치 데이터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566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주식 데이터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020E3F-46A7-BDF1-1D9B-2A23EFD7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0" y="1135199"/>
            <a:ext cx="4474761" cy="5451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FD3174-9011-6900-956B-E87BFECA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903" y="2000446"/>
            <a:ext cx="7559547" cy="365402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386699-A5FC-7D9C-4AD9-5A87DF8A25AD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67F7D91-039E-60A3-6092-33227DD0B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CA0166-6A04-2369-FFB2-45E3745544AB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A495985-064F-80CA-D25F-9206C6595E79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191AA0-E365-5ED7-00DD-2FCD787AB9CB}"/>
              </a:ext>
            </a:extLst>
          </p:cNvPr>
          <p:cNvSpPr/>
          <p:nvPr/>
        </p:nvSpPr>
        <p:spPr>
          <a:xfrm>
            <a:off x="60170" y="1106878"/>
            <a:ext cx="4238563" cy="26450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5D1E9-4EBA-C768-27D3-EE7DCFA2D7C5}"/>
              </a:ext>
            </a:extLst>
          </p:cNvPr>
          <p:cNvSpPr txBox="1"/>
          <p:nvPr/>
        </p:nvSpPr>
        <p:spPr>
          <a:xfrm>
            <a:off x="4579903" y="1563636"/>
            <a:ext cx="7055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보조지표 추가 </a:t>
            </a: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시장 추세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심리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변동성 학습</a:t>
            </a:r>
          </a:p>
          <a:p>
            <a:endParaRPr lang="ko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967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AB7B37-152A-ADE1-30F6-4E195E48C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" t="1959" b="6055"/>
          <a:stretch/>
        </p:blipFill>
        <p:spPr>
          <a:xfrm>
            <a:off x="9931" y="1038990"/>
            <a:ext cx="5497962" cy="5340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5C65C6-49EC-38ED-F124-A8BB79D79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" t="31354" r="549" b="5884"/>
          <a:stretch/>
        </p:blipFill>
        <p:spPr>
          <a:xfrm>
            <a:off x="3901594" y="3451774"/>
            <a:ext cx="8280475" cy="2888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A9D2D5-32FA-FED1-E25D-EC0F1E9409D2}"/>
              </a:ext>
            </a:extLst>
          </p:cNvPr>
          <p:cNvSpPr txBox="1"/>
          <p:nvPr/>
        </p:nvSpPr>
        <p:spPr>
          <a:xfrm>
            <a:off x="550227" y="6411035"/>
            <a:ext cx="1693092" cy="2462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</a:t>
            </a:r>
            <a:r>
              <a:rPr kumimoji="1" lang="en-US" altLang="ko-KR" sz="1000" dirty="0"/>
              <a:t>94060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rows X 2 columns</a:t>
            </a:r>
            <a:endParaRPr kumimoji="1" lang="ko-Kore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D09C07-5D03-B6DC-2DC2-622730784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" t="2070" r="57977" b="82577"/>
          <a:stretch/>
        </p:blipFill>
        <p:spPr>
          <a:xfrm>
            <a:off x="7245637" y="2406002"/>
            <a:ext cx="4812623" cy="9821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AFA41A-2C53-28C5-D101-91670BDC94B3}"/>
              </a:ext>
            </a:extLst>
          </p:cNvPr>
          <p:cNvSpPr txBox="1"/>
          <p:nvPr/>
        </p:nvSpPr>
        <p:spPr>
          <a:xfrm>
            <a:off x="8366184" y="6340477"/>
            <a:ext cx="1763624" cy="2462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000" dirty="0"/>
              <a:t>1</a:t>
            </a:r>
            <a:r>
              <a:rPr kumimoji="1" lang="en-US" altLang="ko-KR" sz="1000" dirty="0"/>
              <a:t>94060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rows X 12 columns</a:t>
            </a:r>
            <a:endParaRPr kumimoji="1" lang="ko-Kore-KR" altLang="en-US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7BA677-52F0-ABB4-8810-181968D998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2" t="14052" r="2862"/>
          <a:stretch/>
        </p:blipFill>
        <p:spPr>
          <a:xfrm>
            <a:off x="4899558" y="1057060"/>
            <a:ext cx="3299457" cy="69332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AE0236-8124-03CF-1B4B-23E09093A362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시장 데이터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코스피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F6A07-EDE2-E144-BC49-23AA303C7E9C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0DBA32B-938E-1765-4B83-BDB591B8DCD7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83A1E7-007B-C3E4-911B-9D59B7F243CE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EA4C1C-9ED2-BE57-3126-3CDB3CEBA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4690C4-30FB-CD58-3F18-36CE58D15D66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BC342087-D7AE-F263-077F-D87547F652EE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3AB2B1-AADF-3780-DDE2-D044BCCBCD60}"/>
              </a:ext>
            </a:extLst>
          </p:cNvPr>
          <p:cNvSpPr/>
          <p:nvPr/>
        </p:nvSpPr>
        <p:spPr>
          <a:xfrm>
            <a:off x="212853" y="2532993"/>
            <a:ext cx="5295040" cy="5044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81F69086-6F62-6F47-29CA-65C4C5765B6D}"/>
              </a:ext>
            </a:extLst>
          </p:cNvPr>
          <p:cNvSpPr/>
          <p:nvPr/>
        </p:nvSpPr>
        <p:spPr>
          <a:xfrm>
            <a:off x="2758912" y="4763814"/>
            <a:ext cx="873303" cy="413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15CF9-96A6-3C13-930C-94BF29A1E12A}"/>
              </a:ext>
            </a:extLst>
          </p:cNvPr>
          <p:cNvSpPr txBox="1"/>
          <p:nvPr/>
        </p:nvSpPr>
        <p:spPr>
          <a:xfrm>
            <a:off x="7245637" y="2000913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코스피 이동 평균선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960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D1DA5CA-7B32-5998-7B10-CC49459A34C2}"/>
              </a:ext>
            </a:extLst>
          </p:cNvPr>
          <p:cNvSpPr/>
          <p:nvPr/>
        </p:nvSpPr>
        <p:spPr>
          <a:xfrm>
            <a:off x="2714848" y="4215341"/>
            <a:ext cx="873303" cy="413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5DAEE-233D-7172-A8EF-6D0EC87603BF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시장 데이터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환율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58303-3D68-FF86-AAB8-3967E08FEBBD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275F073-1873-8B2C-34E8-275C9BF88A53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2D63008-104A-1F32-0533-1CA58697D9C3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CD8D6B3-8F41-63EA-4106-E69558DF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087806-BEDB-8247-51BF-8726757ABB55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7E9647EB-490F-7E6B-09A0-59F1033F7D24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E5CB17-EC44-324D-9887-37CCD91A20C7}"/>
              </a:ext>
            </a:extLst>
          </p:cNvPr>
          <p:cNvGrpSpPr/>
          <p:nvPr/>
        </p:nvGrpSpPr>
        <p:grpSpPr>
          <a:xfrm>
            <a:off x="109280" y="1170614"/>
            <a:ext cx="11973439" cy="5005926"/>
            <a:chOff x="212852" y="1438229"/>
            <a:chExt cx="11973439" cy="50059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FFCCE60-E965-DD30-F5DC-B047EB981C70}"/>
                </a:ext>
              </a:extLst>
            </p:cNvPr>
            <p:cNvGrpSpPr/>
            <p:nvPr/>
          </p:nvGrpSpPr>
          <p:grpSpPr>
            <a:xfrm>
              <a:off x="7073185" y="1438229"/>
              <a:ext cx="5113106" cy="5005926"/>
              <a:chOff x="7073185" y="1438229"/>
              <a:chExt cx="5113106" cy="50059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943EE5-BFB0-365A-8B05-2447EB517371}"/>
                  </a:ext>
                </a:extLst>
              </p:cNvPr>
              <p:cNvSpPr txBox="1"/>
              <p:nvPr/>
            </p:nvSpPr>
            <p:spPr>
              <a:xfrm>
                <a:off x="7936646" y="6197934"/>
                <a:ext cx="1693092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dirty="0"/>
                  <a:t>1</a:t>
                </a:r>
                <a:r>
                  <a:rPr kumimoji="1" lang="en-US" altLang="ko-KR" sz="1000" dirty="0"/>
                  <a:t>94060</a:t>
                </a:r>
                <a:r>
                  <a:rPr kumimoji="1" lang="ko-KR" altLang="en-US" sz="1000" dirty="0"/>
                  <a:t> </a:t>
                </a:r>
                <a:r>
                  <a:rPr kumimoji="1" lang="en-US" altLang="ko-KR" sz="1000" dirty="0"/>
                  <a:t>rows X 2 columns</a:t>
                </a:r>
                <a:endParaRPr kumimoji="1" lang="ko-Kore-KR" altLang="en-US" sz="1000" dirty="0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3CBDE3E-EA87-6601-31CE-6F55E5DA764E}"/>
                  </a:ext>
                </a:extLst>
              </p:cNvPr>
              <p:cNvGrpSpPr/>
              <p:nvPr/>
            </p:nvGrpSpPr>
            <p:grpSpPr>
              <a:xfrm>
                <a:off x="7073185" y="1438229"/>
                <a:ext cx="5113106" cy="4735509"/>
                <a:chOff x="7073185" y="1438229"/>
                <a:chExt cx="5113106" cy="4735509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F9BBDE9F-89C9-6C2F-6D75-5BC99CE62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9761" r="42763" b="4666"/>
                <a:stretch/>
              </p:blipFill>
              <p:spPr>
                <a:xfrm>
                  <a:off x="7073185" y="2987317"/>
                  <a:ext cx="3314492" cy="3186421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E53244DE-D702-EC8C-D190-0D89EAF12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476" t="1313" r="2641" b="84480"/>
                <a:stretch/>
              </p:blipFill>
              <p:spPr>
                <a:xfrm>
                  <a:off x="7073185" y="2212929"/>
                  <a:ext cx="5113106" cy="774388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C082EB4-66B5-85F7-C974-077858C9D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73185" y="1438229"/>
                  <a:ext cx="2209800" cy="762000"/>
                </a:xfrm>
                <a:prstGeom prst="rect">
                  <a:avLst/>
                </a:prstGeom>
                <a:ln w="28575">
                  <a:solidFill>
                    <a:srgbClr val="002060"/>
                  </a:solidFill>
                </a:ln>
              </p:spPr>
            </p:pic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61FB284-C89D-C5D2-7E68-FF18598A6927}"/>
                </a:ext>
              </a:extLst>
            </p:cNvPr>
            <p:cNvGrpSpPr/>
            <p:nvPr/>
          </p:nvGrpSpPr>
          <p:grpSpPr>
            <a:xfrm>
              <a:off x="212852" y="1585105"/>
              <a:ext cx="5417385" cy="4576660"/>
              <a:chOff x="212852" y="1585105"/>
              <a:chExt cx="5417385" cy="457666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C07251-4D18-C8D3-2F1C-E09FB5403AC6}"/>
                  </a:ext>
                </a:extLst>
              </p:cNvPr>
              <p:cNvSpPr txBox="1"/>
              <p:nvPr/>
            </p:nvSpPr>
            <p:spPr>
              <a:xfrm>
                <a:off x="2074998" y="5915544"/>
                <a:ext cx="1693092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dirty="0"/>
                  <a:t>131520</a:t>
                </a:r>
                <a:r>
                  <a:rPr kumimoji="1" lang="ko-KR" altLang="en-US" sz="1000" dirty="0"/>
                  <a:t> </a:t>
                </a:r>
                <a:r>
                  <a:rPr kumimoji="1" lang="en-US" altLang="ko-KR" sz="1000" dirty="0"/>
                  <a:t>rows X 7 columns</a:t>
                </a:r>
                <a:endParaRPr kumimoji="1" lang="ko-Kore-KR" altLang="en-US" sz="1000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4C7EB4C-0DCC-016F-50E8-788CB0541B04}"/>
                  </a:ext>
                </a:extLst>
              </p:cNvPr>
              <p:cNvGrpSpPr/>
              <p:nvPr/>
            </p:nvGrpSpPr>
            <p:grpSpPr>
              <a:xfrm>
                <a:off x="212852" y="1585105"/>
                <a:ext cx="5417385" cy="4275869"/>
                <a:chOff x="212852" y="1585105"/>
                <a:chExt cx="5417385" cy="4275869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14D097C-7A38-2E33-E34D-029568A79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26" r="54189" b="59568"/>
                <a:stretch/>
              </p:blipFill>
              <p:spPr>
                <a:xfrm>
                  <a:off x="212852" y="1695658"/>
                  <a:ext cx="2970639" cy="1787598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5A60649-BA8E-39F5-514D-F2615C1BB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14" t="54107" r="43567" b="4409"/>
                <a:stretch/>
              </p:blipFill>
              <p:spPr>
                <a:xfrm>
                  <a:off x="212852" y="3483256"/>
                  <a:ext cx="5417385" cy="2377718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C1C70E2E-4023-D5A9-9F63-15DFCB148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3491" y="1585105"/>
                  <a:ext cx="2353707" cy="1898151"/>
                </a:xfrm>
                <a:prstGeom prst="rect">
                  <a:avLst/>
                </a:prstGeom>
                <a:ln w="28575">
                  <a:solidFill>
                    <a:srgbClr val="002060"/>
                  </a:solidFill>
                </a:ln>
              </p:spPr>
            </p:pic>
          </p:grpSp>
        </p:grp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CDDE58AB-9EAA-65A6-5C61-3407206A422C}"/>
                </a:ext>
              </a:extLst>
            </p:cNvPr>
            <p:cNvSpPr/>
            <p:nvPr/>
          </p:nvSpPr>
          <p:spPr>
            <a:xfrm>
              <a:off x="5915060" y="3429000"/>
              <a:ext cx="873303" cy="4135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F32E87-B710-9A34-78A7-27F46BF85307}"/>
              </a:ext>
            </a:extLst>
          </p:cNvPr>
          <p:cNvSpPr txBox="1"/>
          <p:nvPr/>
        </p:nvSpPr>
        <p:spPr>
          <a:xfrm>
            <a:off x="5287060" y="3728039"/>
            <a:ext cx="181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/>
              <a:t>시계열 데이터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통일</a:t>
            </a:r>
            <a:endParaRPr kumimoji="1" lang="en-US" altLang="ko-KR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8E832-6A68-85B1-1291-82A53CBED137}"/>
              </a:ext>
            </a:extLst>
          </p:cNvPr>
          <p:cNvSpPr txBox="1"/>
          <p:nvPr/>
        </p:nvSpPr>
        <p:spPr>
          <a:xfrm>
            <a:off x="707292" y="6321044"/>
            <a:ext cx="422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/>
              <a:t>거래가 없는 시간대의 분 데이터는 </a:t>
            </a:r>
            <a:r>
              <a:rPr kumimoji="1" lang="en-US" altLang="ko-KR" sz="1600" b="1" dirty="0"/>
              <a:t>Nan </a:t>
            </a:r>
            <a:r>
              <a:rPr kumimoji="1" lang="ko-KR" altLang="en-US" sz="1600" b="1" dirty="0"/>
              <a:t>값</a:t>
            </a:r>
            <a:endParaRPr kumimoji="1" lang="en-US" altLang="ko-KR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6066-4542-5443-8ECD-0E061BE92B4B}"/>
              </a:ext>
            </a:extLst>
          </p:cNvPr>
          <p:cNvSpPr txBox="1"/>
          <p:nvPr/>
        </p:nvSpPr>
        <p:spPr>
          <a:xfrm>
            <a:off x="6364945" y="6354038"/>
            <a:ext cx="496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Nan</a:t>
            </a:r>
            <a:r>
              <a:rPr kumimoji="1" lang="ko-KR" altLang="en-US" sz="1600" b="1" dirty="0"/>
              <a:t>값을 채워 </a:t>
            </a:r>
            <a:r>
              <a:rPr kumimoji="1" lang="en-US" altLang="ko-KR" sz="1600" b="1" dirty="0"/>
              <a:t>2</a:t>
            </a:r>
            <a:r>
              <a:rPr kumimoji="1" lang="ko-KR" altLang="en-US" sz="1600" b="1" dirty="0"/>
              <a:t>년치 분봉 데이터 개수로통일</a:t>
            </a:r>
            <a:endParaRPr kumimoji="1"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51514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시장 데이터 </a:t>
            </a:r>
            <a:r>
              <a:rPr lang="en-US" altLang="ko-KR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 뉴스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A7AFD-B250-2ECE-C5BD-04034EB584D8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9D61653-7ED0-22EA-B019-6112D3003AEA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15227C-3B53-CF69-3CA8-AD5CC589C575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06380F-5C7E-68A5-2D73-880DF2512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08C7CC3-1CA9-ADD7-524D-943CE4B878A7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7EE1A35A-A09D-D8C4-F503-BAEF1E7837A8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DBEE61-F8CF-E84B-95CD-6B682557EEAB}"/>
              </a:ext>
            </a:extLst>
          </p:cNvPr>
          <p:cNvGrpSpPr/>
          <p:nvPr/>
        </p:nvGrpSpPr>
        <p:grpSpPr>
          <a:xfrm>
            <a:off x="246458" y="1337917"/>
            <a:ext cx="11699084" cy="4975175"/>
            <a:chOff x="359176" y="1337917"/>
            <a:chExt cx="11699084" cy="497517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F2B547-0B94-CA83-514C-8E2997C1BFC8}"/>
                </a:ext>
              </a:extLst>
            </p:cNvPr>
            <p:cNvGrpSpPr/>
            <p:nvPr/>
          </p:nvGrpSpPr>
          <p:grpSpPr>
            <a:xfrm>
              <a:off x="359176" y="1431374"/>
              <a:ext cx="4803720" cy="4881718"/>
              <a:chOff x="359176" y="1431374"/>
              <a:chExt cx="4803720" cy="488171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567F3F7-FB7F-0DD5-B078-57464DB92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176" y="1431374"/>
                <a:ext cx="4803720" cy="454203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1E87EF-2A55-121E-99A6-775ADA15EB1B}"/>
                  </a:ext>
                </a:extLst>
              </p:cNvPr>
              <p:cNvSpPr txBox="1"/>
              <p:nvPr/>
            </p:nvSpPr>
            <p:spPr>
              <a:xfrm>
                <a:off x="1949756" y="6066871"/>
                <a:ext cx="1622560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dirty="0"/>
                  <a:t>86872</a:t>
                </a:r>
                <a:r>
                  <a:rPr kumimoji="1" lang="ko-KR" altLang="en-US" sz="1000" dirty="0"/>
                  <a:t> </a:t>
                </a:r>
                <a:r>
                  <a:rPr kumimoji="1" lang="en-US" altLang="ko-KR" sz="1000" dirty="0"/>
                  <a:t>rows X 4 columns</a:t>
                </a:r>
                <a:endParaRPr kumimoji="1" lang="ko-Kore-KR" altLang="en-US" sz="1000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473622-4CFE-ACA2-F063-7F5C1812CABC}"/>
                </a:ext>
              </a:extLst>
            </p:cNvPr>
            <p:cNvGrpSpPr/>
            <p:nvPr/>
          </p:nvGrpSpPr>
          <p:grpSpPr>
            <a:xfrm>
              <a:off x="6488188" y="1337917"/>
              <a:ext cx="5570072" cy="4975175"/>
              <a:chOff x="6488188" y="1337917"/>
              <a:chExt cx="5570072" cy="497517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4A1EBD9-5710-0FB3-BA5B-617F339E2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8188" y="1337917"/>
                <a:ext cx="5570072" cy="472895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A2BC0E-F857-46CA-9991-7FF9516FBC82}"/>
                  </a:ext>
                </a:extLst>
              </p:cNvPr>
              <p:cNvSpPr txBox="1"/>
              <p:nvPr/>
            </p:nvSpPr>
            <p:spPr>
              <a:xfrm>
                <a:off x="8426678" y="6066871"/>
                <a:ext cx="1693092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dirty="0"/>
                  <a:t>193680</a:t>
                </a:r>
                <a:r>
                  <a:rPr kumimoji="1" lang="ko-KR" altLang="en-US" sz="1000" dirty="0"/>
                  <a:t> </a:t>
                </a:r>
                <a:r>
                  <a:rPr kumimoji="1" lang="en-US" altLang="ko-KR" sz="1000" dirty="0"/>
                  <a:t>rows X 4 columns</a:t>
                </a:r>
                <a:endParaRPr kumimoji="1" lang="ko-Kore-KR" altLang="en-US" sz="1000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716F9C7-8BE4-729E-7A32-AEB5CF641F0B}"/>
                  </a:ext>
                </a:extLst>
              </p:cNvPr>
              <p:cNvSpPr/>
              <p:nvPr/>
            </p:nvSpPr>
            <p:spPr>
              <a:xfrm>
                <a:off x="6625704" y="1629102"/>
                <a:ext cx="5432556" cy="567559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3" name="오른쪽 화살표[R] 12">
              <a:extLst>
                <a:ext uri="{FF2B5EF4-FFF2-40B4-BE49-F238E27FC236}">
                  <a16:creationId xmlns:a16="http://schemas.microsoft.com/office/drawing/2014/main" id="{95BC76DD-6050-09C9-7981-1DC3AC71F2DE}"/>
                </a:ext>
              </a:extLst>
            </p:cNvPr>
            <p:cNvSpPr/>
            <p:nvPr/>
          </p:nvSpPr>
          <p:spPr>
            <a:xfrm>
              <a:off x="5388891" y="3429000"/>
              <a:ext cx="873303" cy="4135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0F276C-EE04-5315-A578-9BD1BBCF5E8F}"/>
              </a:ext>
            </a:extLst>
          </p:cNvPr>
          <p:cNvSpPr txBox="1"/>
          <p:nvPr/>
        </p:nvSpPr>
        <p:spPr>
          <a:xfrm>
            <a:off x="4772809" y="2947198"/>
            <a:ext cx="181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/>
              <a:t>시계열 데이터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통일</a:t>
            </a:r>
            <a:endParaRPr kumimoji="1" lang="en-US" altLang="ko-KR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E370-6C77-0E00-68FE-09684DD32244}"/>
              </a:ext>
            </a:extLst>
          </p:cNvPr>
          <p:cNvSpPr txBox="1"/>
          <p:nvPr/>
        </p:nvSpPr>
        <p:spPr>
          <a:xfrm>
            <a:off x="650355" y="6416893"/>
            <a:ext cx="4221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/>
              <a:t>뉴스가 없는 시간대의 분 데이터는 </a:t>
            </a:r>
            <a:r>
              <a:rPr kumimoji="1" lang="en-US" altLang="ko-KR" sz="1600" b="1" dirty="0"/>
              <a:t>nan </a:t>
            </a:r>
            <a:r>
              <a:rPr kumimoji="1" lang="ko-KR" altLang="en-US" sz="1600" b="1" dirty="0"/>
              <a:t>값</a:t>
            </a:r>
            <a:endParaRPr kumimoji="1"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3612A-9D73-59C9-F977-C244BAAB6748}"/>
              </a:ext>
            </a:extLst>
          </p:cNvPr>
          <p:cNvSpPr txBox="1"/>
          <p:nvPr/>
        </p:nvSpPr>
        <p:spPr>
          <a:xfrm>
            <a:off x="6882328" y="6373338"/>
            <a:ext cx="4556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Nan</a:t>
            </a:r>
            <a:r>
              <a:rPr kumimoji="1" lang="ko-KR" altLang="en-US" sz="1600" b="1" dirty="0"/>
              <a:t>값을 채워 </a:t>
            </a:r>
            <a:r>
              <a:rPr kumimoji="1" lang="en-US" altLang="ko-KR" sz="1600" b="1" dirty="0"/>
              <a:t>2</a:t>
            </a:r>
            <a:r>
              <a:rPr kumimoji="1" lang="ko-KR" altLang="en-US" sz="1600" b="1" dirty="0"/>
              <a:t>년치 분봉 데이터 개수로 통일</a:t>
            </a:r>
            <a:endParaRPr kumimoji="1"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843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1989451"/>
            <a:ext cx="7689237" cy="1654489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분석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543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6743" y="-841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0108-BA22-EC2F-1533-80B578473C8E}"/>
              </a:ext>
            </a:extLst>
          </p:cNvPr>
          <p:cNvSpPr txBox="1"/>
          <p:nvPr/>
        </p:nvSpPr>
        <p:spPr>
          <a:xfrm>
            <a:off x="13058775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B9727A-E926-CFF3-8242-300C873185DB}"/>
              </a:ext>
            </a:extLst>
          </p:cNvPr>
          <p:cNvGrpSpPr/>
          <p:nvPr/>
        </p:nvGrpSpPr>
        <p:grpSpPr>
          <a:xfrm>
            <a:off x="3362683" y="5119300"/>
            <a:ext cx="5466632" cy="646331"/>
            <a:chOff x="4478868" y="4691570"/>
            <a:chExt cx="5466632" cy="64633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578407B-F2EB-6D04-44EE-BBA988E561F8}"/>
                </a:ext>
              </a:extLst>
            </p:cNvPr>
            <p:cNvGrpSpPr/>
            <p:nvPr/>
          </p:nvGrpSpPr>
          <p:grpSpPr>
            <a:xfrm>
              <a:off x="4478868" y="4691570"/>
              <a:ext cx="1527856" cy="646331"/>
              <a:chOff x="4478868" y="4703517"/>
              <a:chExt cx="1527856" cy="646331"/>
            </a:xfrm>
            <a:noFill/>
          </p:grpSpPr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087DFD06-E89F-578A-2464-F758CCB317AE}"/>
                  </a:ext>
                </a:extLst>
              </p:cNvPr>
              <p:cNvSpPr/>
              <p:nvPr/>
            </p:nvSpPr>
            <p:spPr>
              <a:xfrm>
                <a:off x="4478868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7A177D-1990-8C75-CE62-3C5DF72B03D8}"/>
                  </a:ext>
                </a:extLst>
              </p:cNvPr>
              <p:cNvSpPr txBox="1"/>
              <p:nvPr/>
            </p:nvSpPr>
            <p:spPr>
              <a:xfrm>
                <a:off x="4550835" y="4802734"/>
                <a:ext cx="1379209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분석 배경</a:t>
                </a:r>
              </a:p>
            </p:txBody>
          </p:sp>
        </p:grpSp>
        <p:cxnSp>
          <p:nvCxnSpPr>
            <p:cNvPr id="28" name="직선 연결선 72">
              <a:extLst>
                <a:ext uri="{FF2B5EF4-FFF2-40B4-BE49-F238E27FC236}">
                  <a16:creationId xmlns:a16="http://schemas.microsoft.com/office/drawing/2014/main" id="{462D7A19-E3EA-19D9-8A69-EF9DE11E41A5}"/>
                </a:ext>
              </a:extLst>
            </p:cNvPr>
            <p:cNvCxnSpPr>
              <a:cxnSpLocks/>
            </p:cNvCxnSpPr>
            <p:nvPr/>
          </p:nvCxnSpPr>
          <p:spPr>
            <a:xfrm>
              <a:off x="6009173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B6DBB68-C81A-179D-94EA-1B717E17F59C}"/>
                </a:ext>
              </a:extLst>
            </p:cNvPr>
            <p:cNvGrpSpPr/>
            <p:nvPr/>
          </p:nvGrpSpPr>
          <p:grpSpPr>
            <a:xfrm>
              <a:off x="8417644" y="4691570"/>
              <a:ext cx="1527856" cy="646331"/>
              <a:chOff x="8417644" y="4703517"/>
              <a:chExt cx="1527856" cy="646331"/>
            </a:xfrm>
          </p:grpSpPr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E5AF8EC4-C88E-F93D-BAEF-AE5F56E4FE67}"/>
                  </a:ext>
                </a:extLst>
              </p:cNvPr>
              <p:cNvSpPr/>
              <p:nvPr/>
            </p:nvSpPr>
            <p:spPr>
              <a:xfrm>
                <a:off x="8417644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08771A-717F-51BC-2C08-D424109E58ED}"/>
                  </a:ext>
                </a:extLst>
              </p:cNvPr>
              <p:cNvSpPr txBox="1"/>
              <p:nvPr/>
            </p:nvSpPr>
            <p:spPr>
              <a:xfrm>
                <a:off x="8491968" y="4826627"/>
                <a:ext cx="1379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일정 관리</a:t>
                </a:r>
              </a:p>
            </p:txBody>
          </p:sp>
        </p:grpSp>
        <p:cxnSp>
          <p:nvCxnSpPr>
            <p:cNvPr id="6" name="직선 연결선 72">
              <a:extLst>
                <a:ext uri="{FF2B5EF4-FFF2-40B4-BE49-F238E27FC236}">
                  <a16:creationId xmlns:a16="http://schemas.microsoft.com/office/drawing/2014/main" id="{13A829AA-2811-602A-B864-B7D399D22822}"/>
                </a:ext>
              </a:extLst>
            </p:cNvPr>
            <p:cNvCxnSpPr>
              <a:cxnSpLocks/>
            </p:cNvCxnSpPr>
            <p:nvPr/>
          </p:nvCxnSpPr>
          <p:spPr>
            <a:xfrm>
              <a:off x="7978562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288CEC3-C7A3-01B7-8753-12F65543AB7F}"/>
                </a:ext>
              </a:extLst>
            </p:cNvPr>
            <p:cNvGrpSpPr/>
            <p:nvPr/>
          </p:nvGrpSpPr>
          <p:grpSpPr>
            <a:xfrm>
              <a:off x="6448257" y="4691570"/>
              <a:ext cx="1527856" cy="646331"/>
              <a:chOff x="6446513" y="4679623"/>
              <a:chExt cx="1527856" cy="64633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0B961A-4344-399A-27B6-FF5E271946A3}"/>
                  </a:ext>
                </a:extLst>
              </p:cNvPr>
              <p:cNvSpPr txBox="1"/>
              <p:nvPr/>
            </p:nvSpPr>
            <p:spPr>
              <a:xfrm>
                <a:off x="6569980" y="4802733"/>
                <a:ext cx="1280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분석 목표</a:t>
                </a:r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2BB17ED4-AB4F-5F77-CA0A-7030E1E0E967}"/>
                  </a:ext>
                </a:extLst>
              </p:cNvPr>
              <p:cNvSpPr/>
              <p:nvPr/>
            </p:nvSpPr>
            <p:spPr>
              <a:xfrm>
                <a:off x="6446513" y="4679623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096EC45-52A9-832B-E6FD-7EAD0E2A6747}"/>
              </a:ext>
            </a:extLst>
          </p:cNvPr>
          <p:cNvGrpSpPr/>
          <p:nvPr/>
        </p:nvGrpSpPr>
        <p:grpSpPr>
          <a:xfrm>
            <a:off x="0" y="1348399"/>
            <a:ext cx="12192000" cy="3059739"/>
            <a:chOff x="0" y="-2334667"/>
            <a:chExt cx="12192000" cy="3059739"/>
          </a:xfrm>
        </p:grpSpPr>
        <p:pic>
          <p:nvPicPr>
            <p:cNvPr id="27" name="그림 26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21E342E0-AE5F-909C-B05F-E525BA8ED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C98E142-B206-6825-13F9-AF1F76EFF9CB}"/>
                </a:ext>
              </a:extLst>
            </p:cNvPr>
            <p:cNvSpPr/>
            <p:nvPr/>
          </p:nvSpPr>
          <p:spPr>
            <a:xfrm>
              <a:off x="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A03DB3ED-B4D2-2005-9947-B8C821727C55}"/>
              </a:ext>
            </a:extLst>
          </p:cNvPr>
          <p:cNvSpPr txBox="1">
            <a:spLocks/>
          </p:cNvSpPr>
          <p:nvPr/>
        </p:nvSpPr>
        <p:spPr>
          <a:xfrm>
            <a:off x="2076877" y="1989451"/>
            <a:ext cx="8038247" cy="16544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519137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55" y="723875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전체 병합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ACA4F3-0110-98FD-2EBB-AE6A41E72ED8}"/>
              </a:ext>
            </a:extLst>
          </p:cNvPr>
          <p:cNvSpPr txBox="1"/>
          <p:nvPr/>
        </p:nvSpPr>
        <p:spPr>
          <a:xfrm>
            <a:off x="2169201" y="1302350"/>
            <a:ext cx="737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총 </a:t>
            </a:r>
            <a:r>
              <a:rPr kumimoji="1" lang="en-US" altLang="ko-KR" b="1" dirty="0"/>
              <a:t>97</a:t>
            </a:r>
            <a:r>
              <a:rPr kumimoji="1" lang="ko-KR" altLang="en-US" b="1" dirty="0"/>
              <a:t>개 </a:t>
            </a:r>
            <a:r>
              <a:rPr kumimoji="1" lang="en-US" altLang="ko-KR" b="1" dirty="0"/>
              <a:t>column  : </a:t>
            </a:r>
            <a:r>
              <a:rPr kumimoji="1" lang="ko-KR" altLang="en-US" b="1" dirty="0"/>
              <a:t>차트 데이터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보조 지표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뉴스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환율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코스피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CA1EB-2644-88BA-F80D-ED7C84D426C3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83F692-6E11-77F0-6503-74D20B0EA1D8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D50F1-E2CA-615E-C025-C87D0F89858B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9FEFC1-9592-E72B-F4B7-6828CC94E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433B10-FDF6-C35F-A001-26DBB1291853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82E843D8-5D9B-6640-1BA1-3B23BB3144C8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C00F6E-C302-1E23-2651-50D5DB51B324}"/>
              </a:ext>
            </a:extLst>
          </p:cNvPr>
          <p:cNvGrpSpPr/>
          <p:nvPr/>
        </p:nvGrpSpPr>
        <p:grpSpPr>
          <a:xfrm>
            <a:off x="2169201" y="1876417"/>
            <a:ext cx="7667827" cy="4721375"/>
            <a:chOff x="7691345" y="-2541"/>
            <a:chExt cx="4500655" cy="22008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C5A259-F458-3277-954A-C1593EE4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1345" y="-2541"/>
              <a:ext cx="4500655" cy="220087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CBE569F5-BB0B-1294-8E8A-C0D4617F2362}"/>
                </a:ext>
              </a:extLst>
            </p:cNvPr>
            <p:cNvSpPr/>
            <p:nvPr/>
          </p:nvSpPr>
          <p:spPr>
            <a:xfrm>
              <a:off x="11203213" y="1581204"/>
              <a:ext cx="475580" cy="173620"/>
            </a:xfrm>
            <a:prstGeom prst="fram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24" name="액자 23">
              <a:extLst>
                <a:ext uri="{FF2B5EF4-FFF2-40B4-BE49-F238E27FC236}">
                  <a16:creationId xmlns:a16="http://schemas.microsoft.com/office/drawing/2014/main" id="{79E1FA05-FDF8-B1AB-3D35-48E795283660}"/>
                </a:ext>
              </a:extLst>
            </p:cNvPr>
            <p:cNvSpPr/>
            <p:nvPr/>
          </p:nvSpPr>
          <p:spPr>
            <a:xfrm>
              <a:off x="8079978" y="1684527"/>
              <a:ext cx="1642694" cy="173620"/>
            </a:xfrm>
            <a:prstGeom prst="fram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554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55" y="723875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전체 병합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CF95-7473-5D88-C711-2B08500F28F6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F924E2-302A-687D-794B-97EAB6D29BEB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E8D48-145E-1F15-BD2E-3D2754F10E19}"/>
              </a:ext>
            </a:extLst>
          </p:cNvPr>
          <p:cNvSpPr txBox="1"/>
          <p:nvPr/>
        </p:nvSpPr>
        <p:spPr>
          <a:xfrm>
            <a:off x="4921422" y="6487926"/>
            <a:ext cx="176362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193680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rows X 97 columns</a:t>
            </a:r>
            <a:endParaRPr kumimoji="1" lang="ko-Kore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ACA4F3-0110-98FD-2EBB-AE6A41E72ED8}"/>
              </a:ext>
            </a:extLst>
          </p:cNvPr>
          <p:cNvSpPr txBox="1"/>
          <p:nvPr/>
        </p:nvSpPr>
        <p:spPr>
          <a:xfrm>
            <a:off x="621584" y="1280072"/>
            <a:ext cx="737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총 </a:t>
            </a:r>
            <a:r>
              <a:rPr kumimoji="1" lang="en-US" altLang="ko-KR" b="1" dirty="0"/>
              <a:t>97</a:t>
            </a:r>
            <a:r>
              <a:rPr kumimoji="1" lang="ko-KR" altLang="en-US" b="1" dirty="0"/>
              <a:t>개 </a:t>
            </a:r>
            <a:r>
              <a:rPr kumimoji="1" lang="en-US" altLang="ko-KR" b="1" dirty="0"/>
              <a:t>column  : </a:t>
            </a:r>
            <a:r>
              <a:rPr kumimoji="1" lang="ko-KR" altLang="en-US" b="1" dirty="0"/>
              <a:t>차트 데이터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보조 지표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뉴스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환율 </a:t>
            </a:r>
            <a:r>
              <a:rPr kumimoji="1" lang="en-US" altLang="ko-KR" b="1" dirty="0"/>
              <a:t>+ </a:t>
            </a:r>
            <a:r>
              <a:rPr kumimoji="1" lang="ko-KR" altLang="en-US" b="1" dirty="0"/>
              <a:t>코스피</a:t>
            </a:r>
            <a:endParaRPr kumimoji="1" lang="ko-Kore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CA1EB-2644-88BA-F80D-ED7C84D426C3}"/>
              </a:ext>
            </a:extLst>
          </p:cNvPr>
          <p:cNvSpPr txBox="1"/>
          <p:nvPr/>
        </p:nvSpPr>
        <p:spPr>
          <a:xfrm>
            <a:off x="2761036" y="123853"/>
            <a:ext cx="3095233" cy="37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주식 데이터 병합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과거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년치</a:t>
            </a:r>
            <a:endParaRPr lang="en-US" altLang="ko-KR" sz="14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83F692-6E11-77F0-6503-74D20B0EA1D8}"/>
              </a:ext>
            </a:extLst>
          </p:cNvPr>
          <p:cNvSpPr txBox="1">
            <a:spLocks/>
          </p:cNvSpPr>
          <p:nvPr/>
        </p:nvSpPr>
        <p:spPr>
          <a:xfrm>
            <a:off x="212853" y="123853"/>
            <a:ext cx="2881076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200" dirty="0"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sz="3200" dirty="0" err="1"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2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D50F1-E2CA-615E-C025-C87D0F89858B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9FEFC1-9592-E72B-F4B7-6828CC94E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433B10-FDF6-C35F-A001-26DBB1291853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82E843D8-5D9B-6640-1BA1-3B23BB3144C8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FAF75F-FCA8-BB38-E251-7D0E59F5B4E9}"/>
              </a:ext>
            </a:extLst>
          </p:cNvPr>
          <p:cNvGrpSpPr/>
          <p:nvPr/>
        </p:nvGrpSpPr>
        <p:grpSpPr>
          <a:xfrm>
            <a:off x="621584" y="1732271"/>
            <a:ext cx="10842762" cy="4731355"/>
            <a:chOff x="287693" y="2185558"/>
            <a:chExt cx="10418889" cy="43723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AFE9FDA-3970-3D4E-58F9-3FFC1E57D168}"/>
                </a:ext>
              </a:extLst>
            </p:cNvPr>
            <p:cNvGrpSpPr/>
            <p:nvPr/>
          </p:nvGrpSpPr>
          <p:grpSpPr>
            <a:xfrm>
              <a:off x="287693" y="2198257"/>
              <a:ext cx="10418889" cy="4359681"/>
              <a:chOff x="-334080" y="1789124"/>
              <a:chExt cx="9980438" cy="3846711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E0932A6-BCE6-2FB2-2EC2-7C09B002F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3974" t="1563" r="474" b="5248"/>
              <a:stretch/>
            </p:blipFill>
            <p:spPr>
              <a:xfrm>
                <a:off x="9113178" y="1789124"/>
                <a:ext cx="533180" cy="384671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CA7E50E-E427-555B-1300-8CF2A8FB4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2" t="1857" b="5948"/>
              <a:stretch/>
            </p:blipFill>
            <p:spPr>
              <a:xfrm>
                <a:off x="-334080" y="1789125"/>
                <a:ext cx="9447258" cy="3846710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AFBED-555B-F44E-1104-24778D47DB3B}"/>
                </a:ext>
              </a:extLst>
            </p:cNvPr>
            <p:cNvSpPr/>
            <p:nvPr/>
          </p:nvSpPr>
          <p:spPr>
            <a:xfrm>
              <a:off x="646682" y="2185558"/>
              <a:ext cx="10059900" cy="33561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689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6EAA652-F9F1-9C30-F17D-0716C15BE752}"/>
              </a:ext>
            </a:extLst>
          </p:cNvPr>
          <p:cNvGrpSpPr/>
          <p:nvPr/>
        </p:nvGrpSpPr>
        <p:grpSpPr>
          <a:xfrm>
            <a:off x="0" y="1348399"/>
            <a:ext cx="12192000" cy="3059739"/>
            <a:chOff x="0" y="-2334667"/>
            <a:chExt cx="12192000" cy="3059739"/>
          </a:xfrm>
        </p:grpSpPr>
        <p:pic>
          <p:nvPicPr>
            <p:cNvPr id="7" name="그림 6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71ADDCF8-E01A-E598-CDFB-D48ED8724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A537C2-3209-D05E-FB15-14C50A311E1E}"/>
                </a:ext>
              </a:extLst>
            </p:cNvPr>
            <p:cNvSpPr/>
            <p:nvPr/>
          </p:nvSpPr>
          <p:spPr>
            <a:xfrm>
              <a:off x="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1989451"/>
            <a:ext cx="7689237" cy="1654489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6.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강화학습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543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6743" y="-841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0108-BA22-EC2F-1533-80B578473C8E}"/>
              </a:ext>
            </a:extLst>
          </p:cNvPr>
          <p:cNvSpPr txBox="1"/>
          <p:nvPr/>
        </p:nvSpPr>
        <p:spPr>
          <a:xfrm>
            <a:off x="13058775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718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강화학습</a:t>
            </a:r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흐름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975" y="1866265"/>
            <a:ext cx="8534400" cy="38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96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모듈 관계도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22436E-DEF6-CF1D-1208-99BE33B5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30" y="1258570"/>
            <a:ext cx="10182860" cy="277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6DE21-D9E9-7A66-5D6F-8E9AD4C6C6FE}"/>
              </a:ext>
            </a:extLst>
          </p:cNvPr>
          <p:cNvSpPr txBox="1"/>
          <p:nvPr/>
        </p:nvSpPr>
        <p:spPr>
          <a:xfrm>
            <a:off x="900430" y="4384040"/>
            <a:ext cx="10432415" cy="203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환경 모듈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시계열</a:t>
            </a:r>
            <a:r>
              <a:rPr lang="ko-KR" altLang="en-US" b="1" dirty="0"/>
              <a:t> 데이터 관리</a:t>
            </a:r>
            <a:endParaRPr lang="en-US" altLang="ko-KR" b="1" dirty="0"/>
          </a:p>
          <a:p>
            <a:r>
              <a:rPr lang="ko-KR" altLang="en-US" b="1" dirty="0"/>
              <a:t>데이터 관리 모듈 </a:t>
            </a:r>
            <a:r>
              <a:rPr lang="en-US" altLang="ko-KR" b="1" dirty="0"/>
              <a:t>–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, </a:t>
            </a:r>
            <a:r>
              <a:rPr lang="ko-KR" altLang="en-US" b="1" dirty="0"/>
              <a:t>차트 분리</a:t>
            </a:r>
            <a:endParaRPr lang="en-US" altLang="ko-KR" b="1" dirty="0"/>
          </a:p>
          <a:p>
            <a:r>
              <a:rPr lang="ko-KR" altLang="en-US" b="1" dirty="0"/>
              <a:t>에이전트 모듈 </a:t>
            </a:r>
            <a:r>
              <a:rPr lang="en-US" altLang="ko-KR" b="1" dirty="0"/>
              <a:t>– </a:t>
            </a:r>
            <a:r>
              <a:rPr lang="ko-KR" altLang="en-US" b="1" dirty="0"/>
              <a:t>투자자 역할</a:t>
            </a:r>
            <a:r>
              <a:rPr lang="en-US" altLang="ko-KR" b="1" dirty="0"/>
              <a:t>, </a:t>
            </a:r>
            <a:r>
              <a:rPr lang="ko-KR" altLang="en-US" b="1" dirty="0"/>
              <a:t>매수</a:t>
            </a:r>
            <a:r>
              <a:rPr lang="en-US" altLang="ko-KR" b="1" dirty="0"/>
              <a:t>/</a:t>
            </a:r>
            <a:r>
              <a:rPr lang="ko-KR" altLang="en-US" b="1" dirty="0"/>
              <a:t>매도 행동</a:t>
            </a:r>
            <a:r>
              <a:rPr lang="en-US" altLang="ko-KR" b="1" dirty="0"/>
              <a:t>, </a:t>
            </a:r>
            <a:r>
              <a:rPr lang="ko-KR" altLang="en-US" b="1" dirty="0"/>
              <a:t>수익률 관리</a:t>
            </a:r>
            <a:endParaRPr lang="en-US" altLang="ko-KR" b="1" dirty="0"/>
          </a:p>
          <a:p>
            <a:r>
              <a:rPr lang="ko-KR" altLang="en-US" b="1" dirty="0" err="1"/>
              <a:t>학습기</a:t>
            </a:r>
            <a:r>
              <a:rPr lang="ko-KR" altLang="en-US" b="1" dirty="0"/>
              <a:t> 모듈 </a:t>
            </a:r>
            <a:r>
              <a:rPr lang="en-US" altLang="ko-KR" b="1" dirty="0"/>
              <a:t>– A3C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r>
              <a:rPr lang="ko-KR" altLang="en-US" b="1" dirty="0"/>
              <a:t>신경망 모듈 </a:t>
            </a:r>
            <a:r>
              <a:rPr lang="en-US" altLang="ko-KR" b="1" dirty="0"/>
              <a:t>– </a:t>
            </a:r>
            <a:r>
              <a:rPr lang="ko-KR" altLang="en-US" b="1" dirty="0"/>
              <a:t>뇌 역할</a:t>
            </a:r>
            <a:r>
              <a:rPr lang="en-US" altLang="ko-KR" b="1" dirty="0"/>
              <a:t>, CNN </a:t>
            </a:r>
            <a:r>
              <a:rPr lang="ko-KR" altLang="en-US" b="1" dirty="0"/>
              <a:t>사용</a:t>
            </a:r>
            <a:r>
              <a:rPr lang="en-US" altLang="ko-KR" b="1" dirty="0"/>
              <a:t>, </a:t>
            </a:r>
            <a:r>
              <a:rPr lang="ko-KR" altLang="en-US" b="1" dirty="0"/>
              <a:t>가치신경망과 정책신경망으로 매수</a:t>
            </a:r>
            <a:r>
              <a:rPr lang="en-US" altLang="ko-KR" b="1" dirty="0"/>
              <a:t>/</a:t>
            </a:r>
            <a:r>
              <a:rPr lang="ko-KR" altLang="en-US" b="1" dirty="0"/>
              <a:t>매도 행동</a:t>
            </a:r>
            <a:r>
              <a:rPr lang="en-US" altLang="ko-KR" b="1" dirty="0"/>
              <a:t> </a:t>
            </a:r>
            <a:r>
              <a:rPr lang="ko-KR" altLang="en-US" b="1" dirty="0"/>
              <a:t>결정</a:t>
            </a:r>
            <a:endParaRPr lang="en-US" altLang="ko-KR" b="1" dirty="0"/>
          </a:p>
          <a:p>
            <a:r>
              <a:rPr lang="ko-KR" altLang="en-US" b="1" dirty="0"/>
              <a:t>가시화 모듈 </a:t>
            </a:r>
            <a:r>
              <a:rPr lang="en-US" altLang="ko-KR" b="1" dirty="0"/>
              <a:t>– </a:t>
            </a:r>
            <a:r>
              <a:rPr lang="ko-KR" altLang="en-US" b="1" dirty="0" err="1"/>
              <a:t>에포크에</a:t>
            </a:r>
            <a:r>
              <a:rPr lang="ko-KR" altLang="en-US" b="1" dirty="0"/>
              <a:t> 따른 학습결과 가시화</a:t>
            </a:r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764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Main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0E9824-02BD-509D-686E-CD295AC4E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" y="996950"/>
            <a:ext cx="5451901" cy="5861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59503B-F4D7-CB9A-7BDB-3544FDE2915C}"/>
              </a:ext>
            </a:extLst>
          </p:cNvPr>
          <p:cNvSpPr txBox="1"/>
          <p:nvPr/>
        </p:nvSpPr>
        <p:spPr>
          <a:xfrm>
            <a:off x="6438265" y="1717675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 시간에만 예측하게 설정</a:t>
            </a:r>
            <a:r>
              <a:rPr lang="en-US" altLang="ko-KR" dirty="0"/>
              <a:t>(9:00</a:t>
            </a:r>
            <a:r>
              <a:rPr lang="ko-KR" altLang="en-US" dirty="0"/>
              <a:t> </a:t>
            </a:r>
            <a:r>
              <a:rPr lang="en-US" altLang="ko-KR" dirty="0"/>
              <a:t>~ 15:20)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9D9E7-8196-9AC1-F554-ED5C0ACA5BFB}"/>
              </a:ext>
            </a:extLst>
          </p:cNvPr>
          <p:cNvSpPr txBox="1"/>
          <p:nvPr/>
        </p:nvSpPr>
        <p:spPr>
          <a:xfrm>
            <a:off x="6438264" y="3429000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 시작때의 수익률과</a:t>
            </a:r>
            <a:r>
              <a:rPr lang="en-US" altLang="ko-KR" dirty="0"/>
              <a:t>, </a:t>
            </a:r>
            <a:r>
              <a:rPr lang="ko-KR" altLang="en-US" dirty="0"/>
              <a:t>장 </a:t>
            </a:r>
            <a:r>
              <a:rPr lang="ko-KR" altLang="en-US" dirty="0" err="1"/>
              <a:t>끝날때</a:t>
            </a:r>
            <a:r>
              <a:rPr lang="ko-KR" altLang="en-US" dirty="0"/>
              <a:t> 수익률을 비교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b="1" dirty="0">
                <a:solidFill>
                  <a:srgbClr val="FF0000"/>
                </a:solidFill>
              </a:rPr>
              <a:t>수익이 떨어진 경우 추가학습 실시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13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Data Manager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" y="1213485"/>
            <a:ext cx="7592060" cy="5190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8265" y="1717675"/>
            <a:ext cx="475297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</a:t>
            </a:r>
            <a:r>
              <a:rPr lang="ko-KR" altLang="en-US" dirty="0" err="1"/>
              <a:t>틱데이터</a:t>
            </a:r>
            <a:r>
              <a:rPr lang="en-US" altLang="ko-KR" dirty="0"/>
              <a:t>, </a:t>
            </a:r>
            <a:r>
              <a:rPr lang="ko-KR" altLang="en-US" dirty="0"/>
              <a:t>코스피</a:t>
            </a:r>
            <a:r>
              <a:rPr lang="en-US" altLang="ko-KR" dirty="0"/>
              <a:t>, </a:t>
            </a:r>
            <a:r>
              <a:rPr lang="ko-KR" altLang="en-US" dirty="0"/>
              <a:t>환율</a:t>
            </a:r>
            <a:r>
              <a:rPr lang="en-US" altLang="ko-KR" dirty="0"/>
              <a:t>, </a:t>
            </a:r>
            <a:r>
              <a:rPr lang="ko-KR" altLang="en-US" dirty="0"/>
              <a:t>뉴스 데이터 </a:t>
            </a:r>
            <a:endParaRPr lang="en-US" altLang="ko-KR" dirty="0"/>
          </a:p>
          <a:p>
            <a:r>
              <a:rPr lang="ko-KR" altLang="en-US" dirty="0" err="1"/>
              <a:t>쓰레딩으로</a:t>
            </a:r>
            <a:r>
              <a:rPr lang="ko-KR" altLang="en-US" dirty="0"/>
              <a:t> 동시 수집</a:t>
            </a:r>
          </a:p>
        </p:txBody>
      </p:sp>
    </p:spTree>
    <p:extLst>
      <p:ext uri="{BB962C8B-B14F-4D97-AF65-F5344CB8AC3E}">
        <p14:creationId xmlns:p14="http://schemas.microsoft.com/office/powerpoint/2010/main" val="3454927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Data Manager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3775" y="1743075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틱데이터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개가 쌓이면 </a:t>
            </a:r>
            <a:r>
              <a:rPr lang="ko-KR" altLang="en-US" dirty="0" err="1"/>
              <a:t>전처리하여</a:t>
            </a:r>
            <a:endParaRPr lang="en-US" altLang="ko-KR" dirty="0"/>
          </a:p>
          <a:p>
            <a:r>
              <a:rPr lang="ko-KR" altLang="en-US" dirty="0"/>
              <a:t>차트데이터</a:t>
            </a:r>
            <a:r>
              <a:rPr lang="en-US" altLang="ko-KR" dirty="0"/>
              <a:t>, </a:t>
            </a:r>
            <a:r>
              <a:rPr lang="ko-KR" altLang="en-US" dirty="0"/>
              <a:t>트레이닝 데이터 분리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35AC91-ED2C-95C3-E5F3-4FB58489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1288415"/>
            <a:ext cx="72009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1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Data Manager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16F20-58BC-3BA0-89F1-0F84F5353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1" y="1238250"/>
            <a:ext cx="5937250" cy="5491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5871B-0AA6-4CC3-121A-34C77E4D3427}"/>
              </a:ext>
            </a:extLst>
          </p:cNvPr>
          <p:cNvSpPr txBox="1"/>
          <p:nvPr/>
        </p:nvSpPr>
        <p:spPr>
          <a:xfrm>
            <a:off x="5365620" y="4879975"/>
            <a:ext cx="504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</a:t>
            </a:r>
            <a:r>
              <a:rPr lang="ko-KR" altLang="en-US" dirty="0" err="1"/>
              <a:t>틱데이터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개는 </a:t>
            </a:r>
            <a:r>
              <a:rPr lang="en-US" altLang="ko-KR" dirty="0"/>
              <a:t>DB</a:t>
            </a:r>
            <a:r>
              <a:rPr lang="ko-KR" altLang="en-US" dirty="0"/>
              <a:t>에 추가로 넣는다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5365620" y="1922367"/>
            <a:ext cx="4746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120</a:t>
            </a:r>
            <a:r>
              <a:rPr lang="ko-KR" altLang="en-US" dirty="0"/>
              <a:t>일의 이동평균선의 </a:t>
            </a:r>
            <a:r>
              <a:rPr lang="en-US" altLang="ko-KR" dirty="0"/>
              <a:t>nan</a:t>
            </a:r>
            <a:r>
              <a:rPr lang="ko-KR" altLang="en-US" dirty="0"/>
              <a:t>값 제거를 위해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ko-KR" altLang="en-US" dirty="0" err="1"/>
              <a:t>틱데이터</a:t>
            </a:r>
            <a:r>
              <a:rPr lang="ko-KR" altLang="en-US" dirty="0"/>
              <a:t> </a:t>
            </a:r>
            <a:r>
              <a:rPr lang="en-US" altLang="ko-KR" dirty="0"/>
              <a:t>130</a:t>
            </a:r>
            <a:r>
              <a:rPr lang="ko-KR" altLang="en-US" dirty="0"/>
              <a:t>개 </a:t>
            </a:r>
            <a:r>
              <a:rPr lang="en-US" altLang="ko-KR" dirty="0"/>
              <a:t>+ </a:t>
            </a:r>
            <a:r>
              <a:rPr lang="ko-KR" altLang="en-US" dirty="0" err="1"/>
              <a:t>실시간틱데이터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rgbClr val="FF0000"/>
                </a:solidFill>
              </a:rPr>
              <a:t>280</a:t>
            </a:r>
            <a:r>
              <a:rPr lang="ko-KR" altLang="en-US" dirty="0">
                <a:solidFill>
                  <a:srgbClr val="FF0000"/>
                </a:solidFill>
              </a:rPr>
              <a:t>개의 </a:t>
            </a:r>
            <a:r>
              <a:rPr lang="ko-KR" altLang="en-US" dirty="0" err="1">
                <a:solidFill>
                  <a:srgbClr val="FF0000"/>
                </a:solidFill>
              </a:rPr>
              <a:t>틱데이터로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전처리</a:t>
            </a:r>
            <a:r>
              <a:rPr lang="ko-KR" altLang="en-US" dirty="0">
                <a:solidFill>
                  <a:srgbClr val="FF0000"/>
                </a:solidFill>
              </a:rPr>
              <a:t> 시작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7581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Data Manager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575" y="3889375"/>
            <a:ext cx="3599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분리된 트레이닝 데이터는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ROBUST</a:t>
            </a:r>
            <a:r>
              <a:rPr lang="ko-KR" altLang="en-US" dirty="0"/>
              <a:t>를 사용해 스케일링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1BBA3-7336-2D39-4935-F26092CB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1360487"/>
            <a:ext cx="6210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분석 배경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C6049D9E-1FD7-8C65-83D8-486AA382EEC5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소개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0CFBCD55-F428-89BE-1C70-61B992D0EF45}"/>
              </a:ext>
            </a:extLst>
          </p:cNvPr>
          <p:cNvSpPr/>
          <p:nvPr/>
        </p:nvSpPr>
        <p:spPr>
          <a:xfrm>
            <a:off x="212853" y="1712549"/>
            <a:ext cx="11704083" cy="4444055"/>
          </a:xfrm>
          <a:prstGeom prst="roundRect">
            <a:avLst>
              <a:gd name="adj" fmla="val 2138"/>
            </a:avLst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6CC89-3490-13DA-9DBA-ED1656DEEDCC}"/>
              </a:ext>
            </a:extLst>
          </p:cNvPr>
          <p:cNvSpPr txBox="1"/>
          <p:nvPr/>
        </p:nvSpPr>
        <p:spPr>
          <a:xfrm>
            <a:off x="390526" y="1968671"/>
            <a:ext cx="54809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20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 기본적 분석</a:t>
            </a:r>
            <a:endParaRPr lang="en-US" altLang="ko-KR" sz="20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C1F9-E114-F1FE-B7AC-E30180E387CC}"/>
              </a:ext>
            </a:extLst>
          </p:cNvPr>
          <p:cNvSpPr txBox="1"/>
          <p:nvPr/>
        </p:nvSpPr>
        <p:spPr>
          <a:xfrm>
            <a:off x="5786470" y="1968671"/>
            <a:ext cx="497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20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차트 분석</a:t>
            </a:r>
            <a:r>
              <a:rPr lang="en-US" altLang="ko-KR" sz="20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기술적 분석</a:t>
            </a:r>
            <a:r>
              <a:rPr lang="en-US" altLang="ko-KR" sz="20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16" name="Picture 2" descr="한화에어로스페이스. 급소를 완전히 이해하자. : 네이버 블로그">
            <a:extLst>
              <a:ext uri="{FF2B5EF4-FFF2-40B4-BE49-F238E27FC236}">
                <a16:creationId xmlns:a16="http://schemas.microsoft.com/office/drawing/2014/main" id="{6729A7C2-B321-54FE-1B5A-D3B9BE75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81" y="2570073"/>
            <a:ext cx="5859206" cy="30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77B35B-7483-1A93-4A5C-0FABEF2930D2}"/>
              </a:ext>
            </a:extLst>
          </p:cNvPr>
          <p:cNvSpPr txBox="1"/>
          <p:nvPr/>
        </p:nvSpPr>
        <p:spPr>
          <a:xfrm>
            <a:off x="319256" y="5728263"/>
            <a:ext cx="5480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기업의 가치를 분석해 미래의 주가를 예측</a:t>
            </a:r>
            <a:endParaRPr lang="en-US" altLang="ko-KR" sz="1400" b="1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B4D24-36C6-767E-03B9-115FBDFFC77F}"/>
              </a:ext>
            </a:extLst>
          </p:cNvPr>
          <p:cNvSpPr txBox="1"/>
          <p:nvPr/>
        </p:nvSpPr>
        <p:spPr>
          <a:xfrm>
            <a:off x="5871461" y="5711914"/>
            <a:ext cx="558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주가</a:t>
            </a:r>
            <a:r>
              <a:rPr lang="en-US" altLang="ko-KR" sz="14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거래량 등 주식시장에 나타난 과거의 데이터를 기초로 시세를 예측</a:t>
            </a:r>
            <a:endParaRPr lang="en-US" altLang="ko-KR" sz="1400" b="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Picture 2" descr="CEOSCOREDAILY">
            <a:extLst>
              <a:ext uri="{FF2B5EF4-FFF2-40B4-BE49-F238E27FC236}">
                <a16:creationId xmlns:a16="http://schemas.microsoft.com/office/drawing/2014/main" id="{BC508A15-96E6-5177-7DF4-8F52CDFB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6" y="2391631"/>
            <a:ext cx="5179622" cy="331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1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Environment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20" y="1636395"/>
            <a:ext cx="5347335" cy="4767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5458460"/>
            <a:ext cx="368554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0000"/>
                </a:solidFill>
              </a:rPr>
              <a:t>실시간 데이터 중 종가 반환</a:t>
            </a:r>
          </a:p>
        </p:txBody>
      </p:sp>
    </p:spTree>
    <p:extLst>
      <p:ext uri="{BB962C8B-B14F-4D97-AF65-F5344CB8AC3E}">
        <p14:creationId xmlns:p14="http://schemas.microsoft.com/office/powerpoint/2010/main" val="4284999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Learners-</a:t>
            </a:r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모델링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BE7699E-EA95-4E05-88CE-790488AE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40130"/>
            <a:ext cx="3840480" cy="581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FFF0F9-A812-8BBF-60F1-04C59D51ABA3}"/>
              </a:ext>
            </a:extLst>
          </p:cNvPr>
          <p:cNvCxnSpPr/>
          <p:nvPr/>
        </p:nvCxnSpPr>
        <p:spPr>
          <a:xfrm flipH="1">
            <a:off x="5208270" y="831215"/>
            <a:ext cx="27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24575" y="1412875"/>
            <a:ext cx="4341495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초기 </a:t>
            </a:r>
            <a:r>
              <a:rPr lang="en-US" altLang="ko-KR" sz="2200" dirty="0"/>
              <a:t>epsilon =1 </a:t>
            </a:r>
            <a:r>
              <a:rPr lang="ko-KR" altLang="en-US" sz="2200" dirty="0"/>
              <a:t>탐험 </a:t>
            </a:r>
            <a:r>
              <a:rPr lang="en-US" altLang="ko-KR" sz="2200" dirty="0"/>
              <a:t>100% </a:t>
            </a:r>
            <a:r>
              <a:rPr lang="ko-KR" altLang="en-US" sz="2200" dirty="0"/>
              <a:t>설정</a:t>
            </a:r>
            <a:endParaRPr lang="en-US" altLang="ko-KR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6204585" y="3139440"/>
            <a:ext cx="323215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</a:rPr>
              <a:t>Profit </a:t>
            </a:r>
            <a:r>
              <a:rPr lang="ko-KR" altLang="en-US" sz="2200" dirty="0">
                <a:solidFill>
                  <a:srgbClr val="FF0000"/>
                </a:solidFill>
              </a:rPr>
              <a:t>비교 후 </a:t>
            </a:r>
            <a:r>
              <a:rPr lang="ko-KR" altLang="en-US" sz="2200" dirty="0" err="1">
                <a:solidFill>
                  <a:srgbClr val="FF0000"/>
                </a:solidFill>
              </a:rPr>
              <a:t>강화학습</a:t>
            </a:r>
            <a:r>
              <a:rPr lang="ko-KR" altLang="en-US" sz="2200" dirty="0">
                <a:solidFill>
                  <a:srgbClr val="FF0000"/>
                </a:solidFill>
              </a:rPr>
              <a:t> </a:t>
            </a:r>
            <a:endParaRPr lang="en-US" altLang="ko-KR" sz="22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/>
          <p:cNvCxnSpPr>
            <a:stCxn id="19" idx="1"/>
          </p:cNvCxnSpPr>
          <p:nvPr/>
        </p:nvCxnSpPr>
        <p:spPr>
          <a:xfrm flipH="1">
            <a:off x="4793615" y="3355340"/>
            <a:ext cx="1410335" cy="21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11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Learners-A3C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959800F-6BF5-2857-ED5C-D9317D152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70" y="1297940"/>
            <a:ext cx="7489825" cy="52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804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Learners-A3C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" y="1238250"/>
            <a:ext cx="4712335" cy="52908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120" y="1238250"/>
            <a:ext cx="4845050" cy="31730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78145" y="5304790"/>
            <a:ext cx="450977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</a:rPr>
              <a:t>Threading </a:t>
            </a:r>
            <a:r>
              <a:rPr lang="ko-KR" altLang="en-US" sz="2200" dirty="0">
                <a:solidFill>
                  <a:srgbClr val="FF0000"/>
                </a:solidFill>
              </a:rPr>
              <a:t>통해 에이전트들의 </a:t>
            </a:r>
            <a:endParaRPr lang="en-US" altLang="ko-KR" sz="2200" dirty="0">
              <a:solidFill>
                <a:srgbClr val="FF0000"/>
              </a:solidFill>
            </a:endParaRPr>
          </a:p>
          <a:p>
            <a:r>
              <a:rPr lang="ko-KR" altLang="en-US" sz="2200" dirty="0">
                <a:solidFill>
                  <a:srgbClr val="FF0000"/>
                </a:solidFill>
              </a:rPr>
              <a:t>병렬적 탐험 및 빠른 학습 </a:t>
            </a:r>
          </a:p>
        </p:txBody>
      </p:sp>
    </p:spTree>
    <p:extLst>
      <p:ext uri="{BB962C8B-B14F-4D97-AF65-F5344CB8AC3E}">
        <p14:creationId xmlns:p14="http://schemas.microsoft.com/office/powerpoint/2010/main" val="3652308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Network-CNN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" y="1258570"/>
            <a:ext cx="8886825" cy="4029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" y="5307965"/>
            <a:ext cx="150241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기본데이터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보조지표 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시장데이터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74545" y="5572125"/>
            <a:ext cx="9810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97</a:t>
            </a:r>
            <a:r>
              <a:rPr lang="ko-KR" altLang="en-US" dirty="0"/>
              <a:t>컬럼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2007235" y="5358130"/>
            <a:ext cx="135255" cy="8229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83015" y="5237480"/>
            <a:ext cx="64643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매수</a:t>
            </a:r>
            <a:endParaRPr lang="en-US" altLang="ko-KR" dirty="0"/>
          </a:p>
          <a:p>
            <a:r>
              <a:rPr lang="ko-KR" altLang="en-US" dirty="0"/>
              <a:t>매도</a:t>
            </a:r>
            <a:endParaRPr lang="en-US" altLang="ko-KR" dirty="0"/>
          </a:p>
          <a:p>
            <a:r>
              <a:rPr lang="ko-KR" altLang="en-US" dirty="0"/>
              <a:t>관망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7251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AGENT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" y="1406525"/>
            <a:ext cx="5516880" cy="34785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880" y="4746625"/>
            <a:ext cx="6038850" cy="1962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2015490"/>
            <a:ext cx="6000750" cy="1485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06085" y="1393190"/>
            <a:ext cx="5929630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거래 수수료 적용</a:t>
            </a:r>
            <a:r>
              <a:rPr lang="ko-KR" altLang="en-US" dirty="0"/>
              <a:t>한 매수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36235" y="4182110"/>
            <a:ext cx="5929630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거래수수료 </a:t>
            </a:r>
            <a:r>
              <a:rPr lang="en-US" altLang="ko-KR" sz="2100" b="1" dirty="0">
                <a:solidFill>
                  <a:srgbClr val="FF0000"/>
                </a:solidFill>
              </a:rPr>
              <a:t>+ </a:t>
            </a:r>
            <a:r>
              <a:rPr lang="ko-KR" altLang="en-US" sz="2100" b="1" dirty="0">
                <a:solidFill>
                  <a:srgbClr val="FF0000"/>
                </a:solidFill>
              </a:rPr>
              <a:t>거래세를 적용해 </a:t>
            </a:r>
            <a:r>
              <a:rPr lang="ko-KR" altLang="en-US" dirty="0"/>
              <a:t>신중한 매도</a:t>
            </a:r>
          </a:p>
        </p:txBody>
      </p:sp>
    </p:spTree>
    <p:extLst>
      <p:ext uri="{BB962C8B-B14F-4D97-AF65-F5344CB8AC3E}">
        <p14:creationId xmlns:p14="http://schemas.microsoft.com/office/powerpoint/2010/main" val="1060982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AGENT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185" y="4515736"/>
            <a:ext cx="5929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rgbClr val="FF0000"/>
                </a:solidFill>
              </a:rPr>
              <a:t>Confidence</a:t>
            </a:r>
            <a:r>
              <a:rPr lang="ko-KR" altLang="en-US" sz="2100" b="1" dirty="0">
                <a:solidFill>
                  <a:srgbClr val="FF0000"/>
                </a:solidFill>
              </a:rPr>
              <a:t> 수치에 따른 거래 개수 변화</a:t>
            </a:r>
            <a:endParaRPr lang="en-US" altLang="ko-KR" sz="21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E82977-AB0F-4C05-6F95-BA8850B0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83" y="1936314"/>
            <a:ext cx="8647963" cy="24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79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AGENT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8A401A-CB4E-302F-CE1F-C4C8E2E1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" y="1258570"/>
            <a:ext cx="6367145" cy="5270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714F5-AB99-2826-EFB0-A6D93F1954EC}"/>
              </a:ext>
            </a:extLst>
          </p:cNvPr>
          <p:cNvSpPr txBox="1"/>
          <p:nvPr/>
        </p:nvSpPr>
        <p:spPr>
          <a:xfrm>
            <a:off x="6096000" y="3390900"/>
            <a:ext cx="592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Confidence</a:t>
            </a:r>
            <a:r>
              <a:rPr lang="ko-KR" altLang="en-US" sz="2000" b="1" dirty="0">
                <a:solidFill>
                  <a:srgbClr val="FF0000"/>
                </a:solidFill>
              </a:rPr>
              <a:t>가 클수록 최대 </a:t>
            </a:r>
            <a:r>
              <a:rPr lang="en-US" altLang="ko-KR" sz="2000" b="1" dirty="0">
                <a:solidFill>
                  <a:srgbClr val="FF0000"/>
                </a:solidFill>
              </a:rPr>
              <a:t>50</a:t>
            </a:r>
            <a:r>
              <a:rPr lang="ko-KR" altLang="en-US" sz="2000" b="1" dirty="0">
                <a:solidFill>
                  <a:srgbClr val="FF0000"/>
                </a:solidFill>
              </a:rPr>
              <a:t>개까지 거래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0</a:t>
            </a:r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이거나 마이너스면 </a:t>
            </a:r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0</a:t>
            </a:r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개 거래</a:t>
            </a:r>
          </a:p>
        </p:txBody>
      </p:sp>
    </p:spTree>
    <p:extLst>
      <p:ext uri="{BB962C8B-B14F-4D97-AF65-F5344CB8AC3E}">
        <p14:creationId xmlns:p14="http://schemas.microsoft.com/office/powerpoint/2010/main" val="289912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VISUALIZATION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0FCF31-B13E-8DF4-6CAA-3018B3539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95" y="1297940"/>
            <a:ext cx="9553575" cy="4088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5904" y="5762625"/>
            <a:ext cx="52950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에포크</a:t>
            </a:r>
            <a:r>
              <a:rPr lang="ko-KR" altLang="en-US" sz="2200" b="1" dirty="0"/>
              <a:t> 진행에 따른 학습 과정 로그 관찰</a:t>
            </a:r>
          </a:p>
        </p:txBody>
      </p:sp>
    </p:spTree>
    <p:extLst>
      <p:ext uri="{BB962C8B-B14F-4D97-AF65-F5344CB8AC3E}">
        <p14:creationId xmlns:p14="http://schemas.microsoft.com/office/powerpoint/2010/main" val="1558068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VISUALIZATION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4A231E-ABE8-B8CC-0FBB-F730BB37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" y="1033780"/>
            <a:ext cx="3905250" cy="29648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10ECB8-EA99-E72D-25B8-994BB2F16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35" y="1033780"/>
            <a:ext cx="3966845" cy="3032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A15E36-56FF-0DFC-C408-B8AF57B35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" y="4019550"/>
            <a:ext cx="3653155" cy="2751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837F94-F0C2-6B9E-E5FA-89FF5EAF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785" y="3927475"/>
            <a:ext cx="3837940" cy="2924175"/>
          </a:xfrm>
          <a:prstGeom prst="rect">
            <a:avLst/>
          </a:prstGeom>
        </p:spPr>
      </p:pic>
      <p:sp>
        <p:nvSpPr>
          <p:cNvPr id="18" name="화살표: 오른쪽 15">
            <a:extLst>
              <a:ext uri="{FF2B5EF4-FFF2-40B4-BE49-F238E27FC236}">
                <a16:creationId xmlns:a16="http://schemas.microsoft.com/office/drawing/2014/main" id="{9B2D7571-33AB-D77A-63AE-0089680B657E}"/>
              </a:ext>
            </a:extLst>
          </p:cNvPr>
          <p:cNvSpPr/>
          <p:nvPr/>
        </p:nvSpPr>
        <p:spPr>
          <a:xfrm rot="9305725">
            <a:off x="4092842" y="3313895"/>
            <a:ext cx="2551595" cy="459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4">
            <a:extLst>
              <a:ext uri="{FF2B5EF4-FFF2-40B4-BE49-F238E27FC236}">
                <a16:creationId xmlns:a16="http://schemas.microsoft.com/office/drawing/2014/main" id="{DB6634CE-89AB-CD1A-0014-024CFACC1840}"/>
              </a:ext>
            </a:extLst>
          </p:cNvPr>
          <p:cNvSpPr/>
          <p:nvPr/>
        </p:nvSpPr>
        <p:spPr>
          <a:xfrm>
            <a:off x="4260595" y="4541356"/>
            <a:ext cx="2560059" cy="3857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E06A0-B467-A5ED-5DEA-6E66D81338F3}"/>
              </a:ext>
            </a:extLst>
          </p:cNvPr>
          <p:cNvSpPr txBox="1"/>
          <p:nvPr/>
        </p:nvSpPr>
        <p:spPr>
          <a:xfrm>
            <a:off x="4130048" y="5111838"/>
            <a:ext cx="2647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>
                <a:solidFill>
                  <a:srgbClr val="FF0000"/>
                </a:solidFill>
              </a:rPr>
              <a:t>에포크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수가 증가함에 따라 신경망이 학습하여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PV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가 좋아짐</a:t>
            </a:r>
            <a:endParaRPr kumimoji="1"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3" name="화살표: 오른쪽 14">
            <a:extLst>
              <a:ext uri="{FF2B5EF4-FFF2-40B4-BE49-F238E27FC236}">
                <a16:creationId xmlns:a16="http://schemas.microsoft.com/office/drawing/2014/main" id="{06980F98-B536-D117-A1EB-AF8FD685C766}"/>
              </a:ext>
            </a:extLst>
          </p:cNvPr>
          <p:cNvSpPr/>
          <p:nvPr/>
        </p:nvSpPr>
        <p:spPr>
          <a:xfrm>
            <a:off x="4130048" y="2026688"/>
            <a:ext cx="2560059" cy="3857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77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분석 목표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2706C-A44D-8DD1-3C97-B0AC9C68966C}"/>
              </a:ext>
            </a:extLst>
          </p:cNvPr>
          <p:cNvGrpSpPr/>
          <p:nvPr/>
        </p:nvGrpSpPr>
        <p:grpSpPr>
          <a:xfrm>
            <a:off x="370840" y="1682115"/>
            <a:ext cx="11450320" cy="4280535"/>
            <a:chOff x="370840" y="1682115"/>
            <a:chExt cx="11450320" cy="4280535"/>
          </a:xfrm>
        </p:grpSpPr>
        <p:grpSp>
          <p:nvGrpSpPr>
            <p:cNvPr id="10" name="그룹 1001">
              <a:extLst>
                <a:ext uri="{FF2B5EF4-FFF2-40B4-BE49-F238E27FC236}">
                  <a16:creationId xmlns:a16="http://schemas.microsoft.com/office/drawing/2014/main" id="{268E2B8F-4AE2-0177-C336-AE519CB1D6D6}"/>
                </a:ext>
              </a:extLst>
            </p:cNvPr>
            <p:cNvGrpSpPr/>
            <p:nvPr/>
          </p:nvGrpSpPr>
          <p:grpSpPr>
            <a:xfrm>
              <a:off x="561975" y="2243455"/>
              <a:ext cx="1080770" cy="1407160"/>
              <a:chOff x="561975" y="2243455"/>
              <a:chExt cx="1080770" cy="1407160"/>
            </a:xfrm>
          </p:grpSpPr>
          <p:pic>
            <p:nvPicPr>
              <p:cNvPr id="40" name="Object 2">
                <a:extLst>
                  <a:ext uri="{FF2B5EF4-FFF2-40B4-BE49-F238E27FC236}">
                    <a16:creationId xmlns:a16="http://schemas.microsoft.com/office/drawing/2014/main" id="{7F99582E-B0E5-BE8D-4320-8AADFDDA9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1975" y="2243455"/>
                <a:ext cx="1080770" cy="1407160"/>
              </a:xfrm>
              <a:prstGeom prst="rect">
                <a:avLst/>
              </a:prstGeom>
            </p:spPr>
          </p:pic>
        </p:grpSp>
        <p:grpSp>
          <p:nvGrpSpPr>
            <p:cNvPr id="20" name="그룹 1002">
              <a:extLst>
                <a:ext uri="{FF2B5EF4-FFF2-40B4-BE49-F238E27FC236}">
                  <a16:creationId xmlns:a16="http://schemas.microsoft.com/office/drawing/2014/main" id="{0CC181A7-6BFE-2AFC-F0B5-566C40E0D7EC}"/>
                </a:ext>
              </a:extLst>
            </p:cNvPr>
            <p:cNvGrpSpPr/>
            <p:nvPr/>
          </p:nvGrpSpPr>
          <p:grpSpPr>
            <a:xfrm>
              <a:off x="9928225" y="4311015"/>
              <a:ext cx="1892300" cy="1276985"/>
              <a:chOff x="9928225" y="4311015"/>
              <a:chExt cx="1892300" cy="1276985"/>
            </a:xfrm>
          </p:grpSpPr>
          <p:pic>
            <p:nvPicPr>
              <p:cNvPr id="39" name="Object 5">
                <a:extLst>
                  <a:ext uri="{FF2B5EF4-FFF2-40B4-BE49-F238E27FC236}">
                    <a16:creationId xmlns:a16="http://schemas.microsoft.com/office/drawing/2014/main" id="{3B4291A2-18A5-2272-82F5-7984931E7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28225" y="4311015"/>
                <a:ext cx="1892300" cy="1276985"/>
              </a:xfrm>
              <a:prstGeom prst="rect">
                <a:avLst/>
              </a:prstGeom>
            </p:spPr>
          </p:pic>
        </p:grpSp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CA1BC26B-3C38-E10B-8043-2A0A9D21C2D2}"/>
                </a:ext>
              </a:extLst>
            </p:cNvPr>
            <p:cNvGrpSpPr/>
            <p:nvPr/>
          </p:nvGrpSpPr>
          <p:grpSpPr>
            <a:xfrm>
              <a:off x="370840" y="3782695"/>
              <a:ext cx="3276600" cy="85725"/>
              <a:chOff x="370840" y="3782695"/>
              <a:chExt cx="3276600" cy="85725"/>
            </a:xfrm>
          </p:grpSpPr>
          <p:pic>
            <p:nvPicPr>
              <p:cNvPr id="38" name="Object 8">
                <a:extLst>
                  <a:ext uri="{FF2B5EF4-FFF2-40B4-BE49-F238E27FC236}">
                    <a16:creationId xmlns:a16="http://schemas.microsoft.com/office/drawing/2014/main" id="{A0470A31-D49F-8DE8-9F73-383223D2E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0840" y="3782695"/>
                <a:ext cx="3276600" cy="85725"/>
              </a:xfrm>
              <a:prstGeom prst="rect">
                <a:avLst/>
              </a:prstGeom>
            </p:spPr>
          </p:pic>
        </p:grpSp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8EA4B4E2-66DE-1E2C-47EE-7AF4F230A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72230" y="1682115"/>
              <a:ext cx="4280535" cy="4280535"/>
            </a:xfrm>
            <a:prstGeom prst="rect">
              <a:avLst/>
            </a:prstGeom>
          </p:spPr>
        </p:pic>
        <p:grpSp>
          <p:nvGrpSpPr>
            <p:cNvPr id="23" name="그룹 1005">
              <a:extLst>
                <a:ext uri="{FF2B5EF4-FFF2-40B4-BE49-F238E27FC236}">
                  <a16:creationId xmlns:a16="http://schemas.microsoft.com/office/drawing/2014/main" id="{5E6CDB1F-53CE-8622-66ED-6C9E37C5EF04}"/>
                </a:ext>
              </a:extLst>
            </p:cNvPr>
            <p:cNvGrpSpPr/>
            <p:nvPr/>
          </p:nvGrpSpPr>
          <p:grpSpPr>
            <a:xfrm>
              <a:off x="8331200" y="3782695"/>
              <a:ext cx="3270250" cy="85725"/>
              <a:chOff x="8331200" y="3782695"/>
              <a:chExt cx="3270250" cy="85725"/>
            </a:xfrm>
          </p:grpSpPr>
          <p:pic>
            <p:nvPicPr>
              <p:cNvPr id="37" name="Object 14">
                <a:extLst>
                  <a:ext uri="{FF2B5EF4-FFF2-40B4-BE49-F238E27FC236}">
                    <a16:creationId xmlns:a16="http://schemas.microsoft.com/office/drawing/2014/main" id="{C962F8A0-E92B-7637-9637-0C6CB1B12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31200" y="3782695"/>
                <a:ext cx="3270250" cy="85725"/>
              </a:xfrm>
              <a:prstGeom prst="rect">
                <a:avLst/>
              </a:prstGeom>
            </p:spPr>
          </p:pic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8B1A9119-6840-CBED-9FAE-80336B9E1AA4}"/>
                </a:ext>
              </a:extLst>
            </p:cNvPr>
            <p:cNvGrpSpPr/>
            <p:nvPr/>
          </p:nvGrpSpPr>
          <p:grpSpPr>
            <a:xfrm>
              <a:off x="10718165" y="2402840"/>
              <a:ext cx="1102995" cy="867410"/>
              <a:chOff x="10718165" y="2402840"/>
              <a:chExt cx="1102995" cy="867410"/>
            </a:xfrm>
          </p:grpSpPr>
          <p:pic>
            <p:nvPicPr>
              <p:cNvPr id="36" name="Object 17">
                <a:extLst>
                  <a:ext uri="{FF2B5EF4-FFF2-40B4-BE49-F238E27FC236}">
                    <a16:creationId xmlns:a16="http://schemas.microsoft.com/office/drawing/2014/main" id="{65A9625B-30A6-FA76-C185-9F6348D4B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18165" y="2402840"/>
                <a:ext cx="1102995" cy="867410"/>
              </a:xfrm>
              <a:prstGeom prst="rect">
                <a:avLst/>
              </a:prstGeom>
            </p:spPr>
          </p:pic>
        </p:grp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73279FE9-037B-5BA0-32DF-1D233A243321}"/>
                </a:ext>
              </a:extLst>
            </p:cNvPr>
            <p:cNvSpPr txBox="1"/>
            <p:nvPr/>
          </p:nvSpPr>
          <p:spPr>
            <a:xfrm>
              <a:off x="1911985" y="2393950"/>
              <a:ext cx="2087245" cy="11906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33" dirty="0">
                  <a:solidFill>
                    <a:srgbClr val="4C4D4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대신증권 API 32bit</a:t>
              </a:r>
            </a:p>
            <a:p>
              <a:r>
                <a:rPr lang="en-US" kern="0" spc="-133" dirty="0">
                  <a:solidFill>
                    <a:srgbClr val="4C4D4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실시간 계좌 정보</a:t>
              </a:r>
            </a:p>
            <a:p>
              <a:r>
                <a:rPr lang="en-US" kern="0" spc="-133" dirty="0">
                  <a:solidFill>
                    <a:srgbClr val="4C4D4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실시간 종목 데이터</a:t>
              </a:r>
            </a:p>
            <a:p>
              <a:endParaRPr 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FE1CC0F7-E69D-925B-8013-952F3A0D8702}"/>
                </a:ext>
              </a:extLst>
            </p:cNvPr>
            <p:cNvSpPr txBox="1"/>
            <p:nvPr/>
          </p:nvSpPr>
          <p:spPr>
            <a:xfrm>
              <a:off x="1911985" y="4104640"/>
              <a:ext cx="2047240" cy="11906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33" dirty="0">
                  <a:solidFill>
                    <a:srgbClr val="6DB43D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웹 스프링 </a:t>
              </a:r>
            </a:p>
            <a:p>
              <a:r>
                <a:rPr lang="en-US" kern="0" spc="-133" dirty="0">
                  <a:solidFill>
                    <a:srgbClr val="6DB43D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User Friendly</a:t>
              </a:r>
            </a:p>
            <a:p>
              <a:r>
                <a:rPr lang="en-US" kern="0" spc="-133" dirty="0">
                  <a:solidFill>
                    <a:srgbClr val="6DB43D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거래 내역 가시화</a:t>
              </a:r>
            </a:p>
            <a:p>
              <a:r>
                <a:rPr lang="en-US" kern="0" spc="-133" dirty="0">
                  <a:solidFill>
                    <a:srgbClr val="6DB43D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시장 데이터 가시화</a:t>
              </a:r>
              <a:endParaRPr 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4B0EE45B-DD82-D5CA-94AE-6BF0A3AD5E23}"/>
                </a:ext>
              </a:extLst>
            </p:cNvPr>
            <p:cNvSpPr txBox="1"/>
            <p:nvPr/>
          </p:nvSpPr>
          <p:spPr>
            <a:xfrm>
              <a:off x="8188960" y="2400300"/>
              <a:ext cx="2529205" cy="9163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33" dirty="0">
                  <a:solidFill>
                    <a:srgbClr val="A79393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강화학습 모델 64bit</a:t>
              </a:r>
            </a:p>
            <a:p>
              <a:r>
                <a:rPr lang="en-US" kern="0" spc="-133" dirty="0">
                  <a:solidFill>
                    <a:srgbClr val="A79393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모델의 실시간 미래 판단</a:t>
              </a:r>
            </a:p>
            <a:p>
              <a:r>
                <a:rPr lang="en-US" kern="0" spc="-133" dirty="0">
                  <a:solidFill>
                    <a:srgbClr val="A79393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지속적 학습으로 성능 개선</a:t>
              </a:r>
              <a:endParaRPr 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30872E4D-E0B6-A2A4-C998-FE6778F27AD0}"/>
                </a:ext>
              </a:extLst>
            </p:cNvPr>
            <p:cNvSpPr txBox="1"/>
            <p:nvPr/>
          </p:nvSpPr>
          <p:spPr>
            <a:xfrm>
              <a:off x="8265795" y="4104640"/>
              <a:ext cx="3065780" cy="1465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kern="0" spc="-133" dirty="0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GCP 리눅스 마리아DB</a:t>
              </a:r>
            </a:p>
            <a:p>
              <a:r>
                <a:rPr lang="en-US" kern="0" spc="-133" dirty="0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2년치 분 단위 데이터</a:t>
              </a:r>
            </a:p>
            <a:p>
              <a:r>
                <a:rPr lang="en-US" kern="0" spc="-133" dirty="0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2년치 </a:t>
              </a:r>
              <a:r>
                <a:rPr lang="en-US" kern="0" spc="-133" dirty="0" err="1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시장</a:t>
              </a:r>
              <a:r>
                <a:rPr lang="en-US" kern="0" spc="-133" dirty="0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 </a:t>
              </a:r>
              <a:r>
                <a:rPr lang="en-US" kern="0" spc="-133" dirty="0" err="1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데이터</a:t>
              </a:r>
              <a:endParaRPr lang="en-US" kern="0" spc="-133" dirty="0">
                <a:solidFill>
                  <a:srgbClr val="444B5E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HELuxGoEB" pitchFamily="34" charset="0"/>
              </a:endParaRPr>
            </a:p>
            <a:p>
              <a:r>
                <a:rPr lang="en-US" kern="0" spc="-133" dirty="0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종목 뉴스 데이터</a:t>
              </a:r>
            </a:p>
            <a:p>
              <a:r>
                <a:rPr lang="en-US" kern="0" spc="-133" dirty="0">
                  <a:solidFill>
                    <a:srgbClr val="444B5E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HELuxGoEB" pitchFamily="34" charset="0"/>
                </a:rPr>
                <a:t>주식 거래 내역 </a:t>
              </a:r>
              <a:endParaRPr 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E1882965-DD6F-9993-4BC8-72CD288195F0}"/>
                </a:ext>
              </a:extLst>
            </p:cNvPr>
            <p:cNvSpPr txBox="1"/>
            <p:nvPr/>
          </p:nvSpPr>
          <p:spPr>
            <a:xfrm>
              <a:off x="4572635" y="2263140"/>
              <a:ext cx="124841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b="1" kern="0" spc="-267" dirty="0">
                  <a:solidFill>
                    <a:srgbClr val="FFFFFF"/>
                  </a:solidFill>
                  <a:latin typeface="휴먼편지체" panose="02030504000101010101" pitchFamily="18" charset="-127"/>
                  <a:cs typeface="BM EULJIRO TTF" pitchFamily="34" charset="0"/>
                </a:rPr>
                <a:t>01</a:t>
              </a:r>
              <a:endParaRPr lang="en-US" sz="1200" dirty="0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53921522-0AE8-32DF-03D4-7A3194EA0AD5}"/>
                </a:ext>
              </a:extLst>
            </p:cNvPr>
            <p:cNvSpPr txBox="1"/>
            <p:nvPr/>
          </p:nvSpPr>
          <p:spPr>
            <a:xfrm>
              <a:off x="7016750" y="2263140"/>
              <a:ext cx="124841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b="1" kern="0" spc="-267" dirty="0">
                  <a:solidFill>
                    <a:srgbClr val="A79393"/>
                  </a:solidFill>
                  <a:latin typeface="휴먼편지체" panose="02030504000101010101" pitchFamily="18" charset="-127"/>
                  <a:cs typeface="BM EULJIRO TTF" pitchFamily="34" charset="0"/>
                </a:rPr>
                <a:t>02</a:t>
              </a:r>
              <a:endParaRPr lang="en-US" sz="1200" dirty="0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766B450B-7D1D-A7CD-78B0-C5745A00C4F5}"/>
                </a:ext>
              </a:extLst>
            </p:cNvPr>
            <p:cNvSpPr txBox="1"/>
            <p:nvPr/>
          </p:nvSpPr>
          <p:spPr>
            <a:xfrm>
              <a:off x="4572635" y="4806950"/>
              <a:ext cx="124841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b="1" kern="0" spc="-267" dirty="0">
                  <a:solidFill>
                    <a:srgbClr val="A79393"/>
                  </a:solidFill>
                  <a:latin typeface="휴먼편지체" panose="02030504000101010101" pitchFamily="18" charset="-127"/>
                  <a:cs typeface="BM EULJIRO TTF" pitchFamily="34" charset="0"/>
                </a:rPr>
                <a:t>03</a:t>
              </a:r>
              <a:endParaRPr lang="en-US" sz="1200" dirty="0"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3C19E52B-62D4-1E4A-1677-6AE3CD0B46FA}"/>
                </a:ext>
              </a:extLst>
            </p:cNvPr>
            <p:cNvSpPr txBox="1"/>
            <p:nvPr/>
          </p:nvSpPr>
          <p:spPr>
            <a:xfrm>
              <a:off x="6997065" y="4806950"/>
              <a:ext cx="124841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b="1" kern="0" spc="-267" dirty="0">
                  <a:solidFill>
                    <a:srgbClr val="FFFFFF"/>
                  </a:solidFill>
                  <a:latin typeface="휴먼편지체" panose="02030504000101010101" pitchFamily="18" charset="-127"/>
                  <a:cs typeface="BM EULJIRO TTF" pitchFamily="34" charset="0"/>
                </a:rPr>
                <a:t>04</a:t>
              </a:r>
              <a:endParaRPr lang="en-US" sz="1200" dirty="0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A951DF96-70C9-7F2E-25DC-353597A6306F}"/>
                </a:ext>
              </a:extLst>
            </p:cNvPr>
            <p:cNvSpPr txBox="1"/>
            <p:nvPr/>
          </p:nvSpPr>
          <p:spPr>
            <a:xfrm>
              <a:off x="4113530" y="3432175"/>
              <a:ext cx="3725545" cy="7632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강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화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학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습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C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N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N + A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3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C </a:t>
              </a:r>
            </a:p>
            <a:p>
              <a:pPr algn="ctr"/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실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시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간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주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식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매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수</a:t>
              </a:r>
              <a:r>
                <a:rPr 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매</a:t>
              </a:r>
              <a:r>
                <a:rPr lang="ko-KR" altLang="en-US" sz="2200" b="1" kern="0" spc="-467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 </a:t>
              </a:r>
              <a:r>
                <a:rPr lang="en-US" sz="2200" b="1" kern="0" spc="-467" dirty="0" err="1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THELuxGoEB" pitchFamily="34" charset="0"/>
                </a:rPr>
                <a:t>도</a:t>
              </a:r>
              <a:endParaRPr lang="en-US" sz="2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34" name="그룹 1007">
              <a:extLst>
                <a:ext uri="{FF2B5EF4-FFF2-40B4-BE49-F238E27FC236}">
                  <a16:creationId xmlns:a16="http://schemas.microsoft.com/office/drawing/2014/main" id="{0A17FAEA-231B-3409-7ED8-D11F664741B3}"/>
                </a:ext>
              </a:extLst>
            </p:cNvPr>
            <p:cNvGrpSpPr/>
            <p:nvPr/>
          </p:nvGrpSpPr>
          <p:grpSpPr>
            <a:xfrm>
              <a:off x="492125" y="4363720"/>
              <a:ext cx="1219835" cy="850900"/>
              <a:chOff x="492125" y="4363720"/>
              <a:chExt cx="1219835" cy="850900"/>
            </a:xfrm>
          </p:grpSpPr>
          <p:pic>
            <p:nvPicPr>
              <p:cNvPr id="35" name="Object 29">
                <a:extLst>
                  <a:ext uri="{FF2B5EF4-FFF2-40B4-BE49-F238E27FC236}">
                    <a16:creationId xmlns:a16="http://schemas.microsoft.com/office/drawing/2014/main" id="{9C517E1C-FE52-B87D-58DD-92BE723F6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2125" y="4363720"/>
                <a:ext cx="1219835" cy="850900"/>
              </a:xfrm>
              <a:prstGeom prst="rect">
                <a:avLst/>
              </a:prstGeom>
            </p:spPr>
          </p:pic>
        </p:grp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6000E6F0-4E5B-F2AE-7CE6-0A0C99CF9C7E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272823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6EAA652-F9F1-9C30-F17D-0716C15BE752}"/>
              </a:ext>
            </a:extLst>
          </p:cNvPr>
          <p:cNvGrpSpPr/>
          <p:nvPr/>
        </p:nvGrpSpPr>
        <p:grpSpPr>
          <a:xfrm>
            <a:off x="0" y="1348399"/>
            <a:ext cx="12192000" cy="3059739"/>
            <a:chOff x="0" y="-2334667"/>
            <a:chExt cx="12192000" cy="3059739"/>
          </a:xfrm>
        </p:grpSpPr>
        <p:pic>
          <p:nvPicPr>
            <p:cNvPr id="7" name="그림 6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71ADDCF8-E01A-E598-CDFB-D48ED8724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A537C2-3209-D05E-FB15-14C50A311E1E}"/>
                </a:ext>
              </a:extLst>
            </p:cNvPr>
            <p:cNvSpPr/>
            <p:nvPr/>
          </p:nvSpPr>
          <p:spPr>
            <a:xfrm>
              <a:off x="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1989451"/>
            <a:ext cx="7689237" cy="1654489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7.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웹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543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6743" y="-841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0108-BA22-EC2F-1533-80B578473C8E}"/>
              </a:ext>
            </a:extLst>
          </p:cNvPr>
          <p:cNvSpPr txBox="1"/>
          <p:nvPr/>
        </p:nvSpPr>
        <p:spPr>
          <a:xfrm>
            <a:off x="13058775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508844-ED4C-58A8-23A3-5D6DE8018212}"/>
              </a:ext>
            </a:extLst>
          </p:cNvPr>
          <p:cNvGrpSpPr/>
          <p:nvPr/>
        </p:nvGrpSpPr>
        <p:grpSpPr>
          <a:xfrm>
            <a:off x="3362683" y="5119300"/>
            <a:ext cx="5466632" cy="646331"/>
            <a:chOff x="4478868" y="4691570"/>
            <a:chExt cx="5466632" cy="64633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FD1FF95-F647-B02A-CE1F-A5C2FFE2B835}"/>
                </a:ext>
              </a:extLst>
            </p:cNvPr>
            <p:cNvGrpSpPr/>
            <p:nvPr/>
          </p:nvGrpSpPr>
          <p:grpSpPr>
            <a:xfrm>
              <a:off x="4478868" y="4691570"/>
              <a:ext cx="1527856" cy="646331"/>
              <a:chOff x="4478868" y="4703517"/>
              <a:chExt cx="1527856" cy="646331"/>
            </a:xfrm>
            <a:noFill/>
          </p:grpSpPr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A57784A5-75B3-3CFF-C8D0-6FEF747264D4}"/>
                  </a:ext>
                </a:extLst>
              </p:cNvPr>
              <p:cNvSpPr/>
              <p:nvPr/>
            </p:nvSpPr>
            <p:spPr>
              <a:xfrm>
                <a:off x="4478868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8F9D1D-DD05-90C2-2889-9D0447CC2BEF}"/>
                  </a:ext>
                </a:extLst>
              </p:cNvPr>
              <p:cNvSpPr txBox="1"/>
              <p:nvPr/>
            </p:nvSpPr>
            <p:spPr>
              <a:xfrm>
                <a:off x="4550835" y="4802734"/>
                <a:ext cx="1455889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뉴스 데이터</a:t>
                </a:r>
              </a:p>
            </p:txBody>
          </p:sp>
        </p:grpSp>
        <p:cxnSp>
          <p:nvCxnSpPr>
            <p:cNvPr id="24" name="직선 연결선 72">
              <a:extLst>
                <a:ext uri="{FF2B5EF4-FFF2-40B4-BE49-F238E27FC236}">
                  <a16:creationId xmlns:a16="http://schemas.microsoft.com/office/drawing/2014/main" id="{189A7491-7837-9DA3-3A1A-FCDC5D0975C0}"/>
                </a:ext>
              </a:extLst>
            </p:cNvPr>
            <p:cNvCxnSpPr>
              <a:cxnSpLocks/>
            </p:cNvCxnSpPr>
            <p:nvPr/>
          </p:nvCxnSpPr>
          <p:spPr>
            <a:xfrm>
              <a:off x="6009173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9CCD73-CF77-EBC0-0CD5-FA31FD229CA8}"/>
                </a:ext>
              </a:extLst>
            </p:cNvPr>
            <p:cNvGrpSpPr/>
            <p:nvPr/>
          </p:nvGrpSpPr>
          <p:grpSpPr>
            <a:xfrm>
              <a:off x="8417644" y="4691570"/>
              <a:ext cx="1527856" cy="646331"/>
              <a:chOff x="8417644" y="4703517"/>
              <a:chExt cx="1527856" cy="646331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28B38FFA-9F35-F283-6CD0-9C0B6E4DC0BD}"/>
                  </a:ext>
                </a:extLst>
              </p:cNvPr>
              <p:cNvSpPr/>
              <p:nvPr/>
            </p:nvSpPr>
            <p:spPr>
              <a:xfrm>
                <a:off x="8417644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A9E757-5AE0-D53A-D5DF-89CB091615CE}"/>
                  </a:ext>
                </a:extLst>
              </p:cNvPr>
              <p:cNvSpPr txBox="1"/>
              <p:nvPr/>
            </p:nvSpPr>
            <p:spPr>
              <a:xfrm>
                <a:off x="8491968" y="4826627"/>
                <a:ext cx="1379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거래 내역</a:t>
                </a:r>
              </a:p>
            </p:txBody>
          </p:sp>
        </p:grpSp>
        <p:cxnSp>
          <p:nvCxnSpPr>
            <p:cNvPr id="26" name="직선 연결선 72">
              <a:extLst>
                <a:ext uri="{FF2B5EF4-FFF2-40B4-BE49-F238E27FC236}">
                  <a16:creationId xmlns:a16="http://schemas.microsoft.com/office/drawing/2014/main" id="{C698294F-46D9-18F4-8E23-A8C7FA42FC3D}"/>
                </a:ext>
              </a:extLst>
            </p:cNvPr>
            <p:cNvCxnSpPr>
              <a:cxnSpLocks/>
            </p:cNvCxnSpPr>
            <p:nvPr/>
          </p:nvCxnSpPr>
          <p:spPr>
            <a:xfrm>
              <a:off x="7978562" y="501473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CC16D81-D82E-2174-864D-2251A9DB142C}"/>
                </a:ext>
              </a:extLst>
            </p:cNvPr>
            <p:cNvGrpSpPr/>
            <p:nvPr/>
          </p:nvGrpSpPr>
          <p:grpSpPr>
            <a:xfrm>
              <a:off x="6448257" y="4691570"/>
              <a:ext cx="1527856" cy="646331"/>
              <a:chOff x="6446513" y="4679623"/>
              <a:chExt cx="1527856" cy="6463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BCF23E-2FC8-5D1F-3BE5-A878DEA80A77}"/>
                  </a:ext>
                </a:extLst>
              </p:cNvPr>
              <p:cNvSpPr txBox="1"/>
              <p:nvPr/>
            </p:nvSpPr>
            <p:spPr>
              <a:xfrm>
                <a:off x="6569980" y="4802733"/>
                <a:ext cx="1280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그래프</a:t>
                </a:r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8CE4D6E2-F9D2-E7BB-5369-0FF6F1F4DCEE}"/>
                  </a:ext>
                </a:extLst>
              </p:cNvPr>
              <p:cNvSpPr/>
              <p:nvPr/>
            </p:nvSpPr>
            <p:spPr>
              <a:xfrm>
                <a:off x="6446513" y="4679623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432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뉴스 데이터</a:t>
            </a:r>
            <a:r>
              <a:rPr lang="en-US" altLang="ko-KR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</a:t>
            </a:r>
            <a:endParaRPr lang="ko-KR" altLang="en-US" sz="1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구현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0F9616-8168-5133-0662-DBEB3CF9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12" y="2360698"/>
            <a:ext cx="5815147" cy="3319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5726F-3C18-AF31-A81E-95071FB56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459" y="2360698"/>
            <a:ext cx="5822229" cy="3319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E4180-935A-BA33-505E-B66A716A93F6}"/>
              </a:ext>
            </a:extLst>
          </p:cNvPr>
          <p:cNvSpPr txBox="1"/>
          <p:nvPr/>
        </p:nvSpPr>
        <p:spPr>
          <a:xfrm>
            <a:off x="277312" y="1756120"/>
            <a:ext cx="2762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200" b="1" dirty="0"/>
              <a:t>뉴스 메인 화면</a:t>
            </a:r>
            <a:endParaRPr kumimoji="1"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AA2B3-27FE-D7EF-D52C-CD53435237BF}"/>
              </a:ext>
            </a:extLst>
          </p:cNvPr>
          <p:cNvSpPr txBox="1"/>
          <p:nvPr/>
        </p:nvSpPr>
        <p:spPr>
          <a:xfrm>
            <a:off x="6092459" y="1756120"/>
            <a:ext cx="2647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200" b="1" dirty="0"/>
              <a:t>2</a:t>
            </a:r>
            <a:r>
              <a:rPr kumimoji="1" lang="en-US" altLang="ko-KR" sz="2200" b="1" dirty="0"/>
              <a:t>.</a:t>
            </a:r>
            <a:r>
              <a:rPr kumimoji="1" lang="ko-KR" altLang="en-US" sz="2200" b="1" dirty="0"/>
              <a:t> 뉴스 상세 화면</a:t>
            </a:r>
            <a:endParaRPr kumimoji="1"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1709899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종목 및 시장 그래프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구현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B2659-37C0-B89A-5DB1-80966B4CD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b="455"/>
          <a:stretch/>
        </p:blipFill>
        <p:spPr>
          <a:xfrm>
            <a:off x="387985" y="2266969"/>
            <a:ext cx="6884487" cy="3889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B1A70-8659-65DC-0FE3-C43962C4AD7E}"/>
              </a:ext>
            </a:extLst>
          </p:cNvPr>
          <p:cNvSpPr txBox="1"/>
          <p:nvPr/>
        </p:nvSpPr>
        <p:spPr>
          <a:xfrm>
            <a:off x="354568" y="1381237"/>
            <a:ext cx="2762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200" b="1" dirty="0"/>
              <a:t>주식 그래프</a:t>
            </a:r>
            <a:endParaRPr kumimoji="1"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C1CEF-72E6-B710-7A58-1CAF5ABE9298}"/>
              </a:ext>
            </a:extLst>
          </p:cNvPr>
          <p:cNvSpPr txBox="1"/>
          <p:nvPr/>
        </p:nvSpPr>
        <p:spPr>
          <a:xfrm>
            <a:off x="7693120" y="1110132"/>
            <a:ext cx="3730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b="1" dirty="0"/>
              <a:t>2.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DB</a:t>
            </a:r>
            <a:r>
              <a:rPr kumimoji="1" lang="ko-KR" altLang="en-US" sz="2200" b="1" dirty="0"/>
              <a:t>에서 </a:t>
            </a:r>
            <a:r>
              <a:rPr kumimoji="1" lang="en-US" altLang="ko-KR" sz="2200" b="1" dirty="0"/>
              <a:t>5</a:t>
            </a:r>
            <a:r>
              <a:rPr kumimoji="1" lang="ko-KR" altLang="en-US" sz="2200" b="1" dirty="0"/>
              <a:t>초마다 데이터 가져와 그래프 갱신</a:t>
            </a:r>
            <a:endParaRPr kumimoji="1" lang="en-US" altLang="ko-KR" sz="2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D72306-BA60-7DC0-EB5A-FDF199DF3357}"/>
              </a:ext>
            </a:extLst>
          </p:cNvPr>
          <p:cNvGrpSpPr/>
          <p:nvPr/>
        </p:nvGrpSpPr>
        <p:grpSpPr>
          <a:xfrm>
            <a:off x="8618015" y="2085014"/>
            <a:ext cx="2309322" cy="4567507"/>
            <a:chOff x="7973679" y="901940"/>
            <a:chExt cx="2864100" cy="5684915"/>
          </a:xfrm>
        </p:grpSpPr>
        <p:pic>
          <p:nvPicPr>
            <p:cNvPr id="13" name="그림 12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45098865-74B1-C8F1-1F86-4734A8E56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679" y="901940"/>
              <a:ext cx="2864100" cy="568491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788853-3827-74AE-A8C2-A93CFB02D4AF}"/>
                </a:ext>
              </a:extLst>
            </p:cNvPr>
            <p:cNvSpPr/>
            <p:nvPr/>
          </p:nvSpPr>
          <p:spPr>
            <a:xfrm>
              <a:off x="8054622" y="5091289"/>
              <a:ext cx="2743200" cy="1312686"/>
            </a:xfrm>
            <a:prstGeom prst="rect">
              <a:avLst/>
            </a:prstGeom>
            <a:noFill/>
            <a:ln w="28575">
              <a:solidFill>
                <a:srgbClr val="03122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2499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EFBE31-5B62-2E71-3EB3-33798F8D8CDD}"/>
              </a:ext>
            </a:extLst>
          </p:cNvPr>
          <p:cNvGrpSpPr/>
          <p:nvPr/>
        </p:nvGrpSpPr>
        <p:grpSpPr>
          <a:xfrm>
            <a:off x="0" y="-68580"/>
            <a:ext cx="12192000" cy="805815"/>
            <a:chOff x="0" y="-68580"/>
            <a:chExt cx="12192000" cy="805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2BB1EF-1B83-3BC6-79FA-FB640BE97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9037DC-9E36-77FE-29DF-5FB56773688A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8D7E19-68BD-E09E-6BFD-44DC7BD4C62C}"/>
              </a:ext>
            </a:extLst>
          </p:cNvPr>
          <p:cNvSpPr txBox="1"/>
          <p:nvPr/>
        </p:nvSpPr>
        <p:spPr>
          <a:xfrm>
            <a:off x="287655" y="701675"/>
            <a:ext cx="3000375" cy="307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거래 내역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A5FAA23-8131-5CF1-17BE-95F1DF5ACDFE}"/>
              </a:ext>
            </a:extLst>
          </p:cNvPr>
          <p:cNvSpPr txBox="1">
            <a:spLocks/>
          </p:cNvSpPr>
          <p:nvPr/>
        </p:nvSpPr>
        <p:spPr>
          <a:xfrm>
            <a:off x="287655" y="187960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kumimoji="1"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구현</a:t>
            </a:r>
            <a:endParaRPr kumimoji="1" lang="ko-Kore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791085-B788-DB34-F6DA-B738DB733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619" y="2420220"/>
            <a:ext cx="11066379" cy="33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분석 목표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41C3BD0B-9CD3-0EF5-9BF2-BD7A1C6D74E6}"/>
              </a:ext>
            </a:extLst>
          </p:cNvPr>
          <p:cNvSpPr/>
          <p:nvPr/>
        </p:nvSpPr>
        <p:spPr>
          <a:xfrm>
            <a:off x="212853" y="1712549"/>
            <a:ext cx="11704083" cy="4444055"/>
          </a:xfrm>
          <a:prstGeom prst="roundRect">
            <a:avLst>
              <a:gd name="adj" fmla="val 2138"/>
            </a:avLst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73BB82-34E6-73F0-4F4C-0D058CBC781B}"/>
              </a:ext>
            </a:extLst>
          </p:cNvPr>
          <p:cNvSpPr/>
          <p:nvPr/>
        </p:nvSpPr>
        <p:spPr>
          <a:xfrm>
            <a:off x="1759585" y="1855758"/>
            <a:ext cx="923734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자동 매수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매도가 가능한 </a:t>
            </a:r>
            <a:r>
              <a:rPr lang="en-US" altLang="ko-KR" sz="20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Algorithm</a:t>
            </a:r>
            <a:r>
              <a:rPr lang="en" altLang="ko-KR" sz="20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Trading System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5EC34E-DB77-B987-BB4D-5271B7FB91C8}"/>
              </a:ext>
            </a:extLst>
          </p:cNvPr>
          <p:cNvGrpSpPr/>
          <p:nvPr/>
        </p:nvGrpSpPr>
        <p:grpSpPr>
          <a:xfrm>
            <a:off x="4842510" y="3515360"/>
            <a:ext cx="3386455" cy="1400175"/>
            <a:chOff x="4842510" y="3515360"/>
            <a:chExt cx="3386455" cy="1400175"/>
          </a:xfrm>
        </p:grpSpPr>
        <p:sp>
          <p:nvSpPr>
            <p:cNvPr id="22" name="화살표: 아래쪽 18">
              <a:extLst>
                <a:ext uri="{FF2B5EF4-FFF2-40B4-BE49-F238E27FC236}">
                  <a16:creationId xmlns:a16="http://schemas.microsoft.com/office/drawing/2014/main" id="{32A8402B-16EF-36CF-E8A1-F3AC2A50EEAB}"/>
                </a:ext>
              </a:extLst>
            </p:cNvPr>
            <p:cNvSpPr/>
            <p:nvPr/>
          </p:nvSpPr>
          <p:spPr>
            <a:xfrm rot="16200000">
              <a:off x="5835650" y="2522220"/>
              <a:ext cx="1400175" cy="3386455"/>
            </a:xfrm>
            <a:prstGeom prst="downArrow">
              <a:avLst>
                <a:gd name="adj1" fmla="val 41532"/>
                <a:gd name="adj2" fmla="val 55573"/>
              </a:avLst>
            </a:prstGeom>
            <a:solidFill>
              <a:srgbClr val="002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8F0F1F7-A046-39A5-9429-842A0D2868C2}"/>
                </a:ext>
              </a:extLst>
            </p:cNvPr>
            <p:cNvSpPr/>
            <p:nvPr/>
          </p:nvSpPr>
          <p:spPr>
            <a:xfrm>
              <a:off x="5205730" y="3921125"/>
              <a:ext cx="2199005" cy="494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자동화 서비스</a:t>
              </a:r>
              <a:endParaRPr lang="en-US" altLang="ko-KR" sz="2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4" name="타원 2">
            <a:extLst>
              <a:ext uri="{FF2B5EF4-FFF2-40B4-BE49-F238E27FC236}">
                <a16:creationId xmlns:a16="http://schemas.microsoft.com/office/drawing/2014/main" id="{F40C2452-978A-2C74-A2D0-7DE96EAFFB1D}"/>
              </a:ext>
            </a:extLst>
          </p:cNvPr>
          <p:cNvSpPr>
            <a:spLocks/>
          </p:cNvSpPr>
          <p:nvPr/>
        </p:nvSpPr>
        <p:spPr>
          <a:xfrm>
            <a:off x="1435100" y="2617440"/>
            <a:ext cx="2889885" cy="567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55F8E0-42BF-E132-AB92-B3B03AAAAAE0}"/>
              </a:ext>
            </a:extLst>
          </p:cNvPr>
          <p:cNvSpPr txBox="1">
            <a:spLocks/>
          </p:cNvSpPr>
          <p:nvPr/>
        </p:nvSpPr>
        <p:spPr>
          <a:xfrm>
            <a:off x="1630680" y="2679363"/>
            <a:ext cx="2491105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 dirty="0">
                <a:latin typeface="Malgun Gothic" charset="0"/>
                <a:ea typeface="Malgun Gothic" charset="0"/>
                <a:cs typeface="KoPubWorld돋움체_Pro Medium" charset="0"/>
              </a:rPr>
              <a:t>시간절약</a:t>
            </a:r>
          </a:p>
        </p:txBody>
      </p:sp>
      <p:sp>
        <p:nvSpPr>
          <p:cNvPr id="26" name="타원 2">
            <a:extLst>
              <a:ext uri="{FF2B5EF4-FFF2-40B4-BE49-F238E27FC236}">
                <a16:creationId xmlns:a16="http://schemas.microsoft.com/office/drawing/2014/main" id="{C31AA64B-E5A3-2E03-D5E6-A501AE9B61FB}"/>
              </a:ext>
            </a:extLst>
          </p:cNvPr>
          <p:cNvSpPr>
            <a:spLocks/>
          </p:cNvSpPr>
          <p:nvPr/>
        </p:nvSpPr>
        <p:spPr>
          <a:xfrm>
            <a:off x="1416050" y="3434190"/>
            <a:ext cx="2889885" cy="6007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C313A6-2700-4E58-5939-11C08BCD4D78}"/>
              </a:ext>
            </a:extLst>
          </p:cNvPr>
          <p:cNvSpPr txBox="1">
            <a:spLocks/>
          </p:cNvSpPr>
          <p:nvPr/>
        </p:nvSpPr>
        <p:spPr>
          <a:xfrm>
            <a:off x="1558925" y="3473560"/>
            <a:ext cx="2595245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 dirty="0">
                <a:latin typeface="Malgun Gothic" charset="0"/>
                <a:ea typeface="Malgun Gothic" charset="0"/>
                <a:cs typeface="KoPubWorld돋움체_Pro Medium" charset="0"/>
              </a:rPr>
              <a:t>감정제어</a:t>
            </a:r>
          </a:p>
        </p:txBody>
      </p:sp>
      <p:sp>
        <p:nvSpPr>
          <p:cNvPr id="28" name="타원 2">
            <a:extLst>
              <a:ext uri="{FF2B5EF4-FFF2-40B4-BE49-F238E27FC236}">
                <a16:creationId xmlns:a16="http://schemas.microsoft.com/office/drawing/2014/main" id="{74C50930-F9AC-A828-DFDA-98BBC5B5697D}"/>
              </a:ext>
            </a:extLst>
          </p:cNvPr>
          <p:cNvSpPr>
            <a:spLocks/>
          </p:cNvSpPr>
          <p:nvPr/>
        </p:nvSpPr>
        <p:spPr>
          <a:xfrm>
            <a:off x="1397000" y="5134085"/>
            <a:ext cx="2889885" cy="6007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2AE6C-576F-D552-9B1C-129B0BFF2841}"/>
              </a:ext>
            </a:extLst>
          </p:cNvPr>
          <p:cNvSpPr txBox="1">
            <a:spLocks/>
          </p:cNvSpPr>
          <p:nvPr/>
        </p:nvSpPr>
        <p:spPr>
          <a:xfrm>
            <a:off x="1501775" y="5172820"/>
            <a:ext cx="266954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 dirty="0">
                <a:latin typeface="Malgun Gothic" charset="0"/>
                <a:ea typeface="Malgun Gothic" charset="0"/>
                <a:cs typeface="KoPubWorld돋움체_Pro Medium" charset="0"/>
              </a:rPr>
              <a:t>하락장에서의 손실 최소화</a:t>
            </a:r>
          </a:p>
        </p:txBody>
      </p:sp>
      <p:sp>
        <p:nvSpPr>
          <p:cNvPr id="30" name="타원 2">
            <a:extLst>
              <a:ext uri="{FF2B5EF4-FFF2-40B4-BE49-F238E27FC236}">
                <a16:creationId xmlns:a16="http://schemas.microsoft.com/office/drawing/2014/main" id="{BD090198-FD1D-B46B-DE88-864C96DDC436}"/>
              </a:ext>
            </a:extLst>
          </p:cNvPr>
          <p:cNvSpPr>
            <a:spLocks/>
          </p:cNvSpPr>
          <p:nvPr/>
        </p:nvSpPr>
        <p:spPr>
          <a:xfrm>
            <a:off x="1397000" y="4284455"/>
            <a:ext cx="2889885" cy="6007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CE98F1-6440-3352-09A4-BAA49EE01C0F}"/>
              </a:ext>
            </a:extLst>
          </p:cNvPr>
          <p:cNvSpPr txBox="1">
            <a:spLocks/>
          </p:cNvSpPr>
          <p:nvPr/>
        </p:nvSpPr>
        <p:spPr>
          <a:xfrm>
            <a:off x="1539875" y="4323190"/>
            <a:ext cx="2595245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600" b="1" dirty="0">
                <a:latin typeface="Malgun Gothic" charset="0"/>
                <a:ea typeface="Malgun Gothic" charset="0"/>
                <a:cs typeface="KoPubWorld돋움체_Pro Medium" charset="0"/>
              </a:rPr>
              <a:t>기술적 지표 학습</a:t>
            </a:r>
          </a:p>
        </p:txBody>
      </p:sp>
      <p:sp>
        <p:nvSpPr>
          <p:cNvPr id="32" name="타원 2">
            <a:extLst>
              <a:ext uri="{FF2B5EF4-FFF2-40B4-BE49-F238E27FC236}">
                <a16:creationId xmlns:a16="http://schemas.microsoft.com/office/drawing/2014/main" id="{3D028401-6580-F099-6D08-7FF6F7EC099A}"/>
              </a:ext>
            </a:extLst>
          </p:cNvPr>
          <p:cNvSpPr>
            <a:spLocks/>
          </p:cNvSpPr>
          <p:nvPr/>
        </p:nvSpPr>
        <p:spPr>
          <a:xfrm>
            <a:off x="1435100" y="2647470"/>
            <a:ext cx="2889885" cy="537800"/>
          </a:xfrm>
          <a:prstGeom prst="roundRect">
            <a:avLst/>
          </a:prstGeom>
          <a:noFill/>
          <a:ln w="25400" cap="flat" cmpd="sng">
            <a:solidFill>
              <a:srgbClr val="00204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3" name="타원 2">
            <a:extLst>
              <a:ext uri="{FF2B5EF4-FFF2-40B4-BE49-F238E27FC236}">
                <a16:creationId xmlns:a16="http://schemas.microsoft.com/office/drawing/2014/main" id="{B13E52B1-3F33-B57E-C7DA-D0196585BC5C}"/>
              </a:ext>
            </a:extLst>
          </p:cNvPr>
          <p:cNvSpPr>
            <a:spLocks/>
          </p:cNvSpPr>
          <p:nvPr/>
        </p:nvSpPr>
        <p:spPr>
          <a:xfrm>
            <a:off x="1416050" y="3434190"/>
            <a:ext cx="2889885" cy="600710"/>
          </a:xfrm>
          <a:prstGeom prst="roundRect">
            <a:avLst/>
          </a:prstGeom>
          <a:noFill/>
          <a:ln w="25400" cap="flat" cmpd="sng">
            <a:solidFill>
              <a:srgbClr val="00204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4" name="타원 2">
            <a:extLst>
              <a:ext uri="{FF2B5EF4-FFF2-40B4-BE49-F238E27FC236}">
                <a16:creationId xmlns:a16="http://schemas.microsoft.com/office/drawing/2014/main" id="{69D65DEB-CA11-C039-0463-B0EEDF0750AA}"/>
              </a:ext>
            </a:extLst>
          </p:cNvPr>
          <p:cNvSpPr>
            <a:spLocks/>
          </p:cNvSpPr>
          <p:nvPr/>
        </p:nvSpPr>
        <p:spPr>
          <a:xfrm>
            <a:off x="1397000" y="5134085"/>
            <a:ext cx="2889885" cy="600710"/>
          </a:xfrm>
          <a:prstGeom prst="roundRect">
            <a:avLst/>
          </a:prstGeom>
          <a:noFill/>
          <a:ln w="25400" cap="flat" cmpd="sng">
            <a:solidFill>
              <a:srgbClr val="00204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5" name="타원 2">
            <a:extLst>
              <a:ext uri="{FF2B5EF4-FFF2-40B4-BE49-F238E27FC236}">
                <a16:creationId xmlns:a16="http://schemas.microsoft.com/office/drawing/2014/main" id="{A95BEE04-0F19-71BB-556F-856B5547B8AB}"/>
              </a:ext>
            </a:extLst>
          </p:cNvPr>
          <p:cNvSpPr>
            <a:spLocks/>
          </p:cNvSpPr>
          <p:nvPr/>
        </p:nvSpPr>
        <p:spPr>
          <a:xfrm>
            <a:off x="1397000" y="4284455"/>
            <a:ext cx="2889885" cy="600710"/>
          </a:xfrm>
          <a:prstGeom prst="roundRect">
            <a:avLst/>
          </a:prstGeom>
          <a:noFill/>
          <a:ln w="25400" cap="flat" cmpd="sng">
            <a:solidFill>
              <a:srgbClr val="00204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FAB7F5C-4CA7-9E08-2B2A-5E3875549D1C}"/>
              </a:ext>
            </a:extLst>
          </p:cNvPr>
          <p:cNvGrpSpPr/>
          <p:nvPr/>
        </p:nvGrpSpPr>
        <p:grpSpPr>
          <a:xfrm>
            <a:off x="8679180" y="3131820"/>
            <a:ext cx="2155190" cy="2168525"/>
            <a:chOff x="8679180" y="3131820"/>
            <a:chExt cx="2155190" cy="21685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1D10529-1679-8952-8258-C2E744467556}"/>
                </a:ext>
              </a:extLst>
            </p:cNvPr>
            <p:cNvGrpSpPr/>
            <p:nvPr/>
          </p:nvGrpSpPr>
          <p:grpSpPr>
            <a:xfrm>
              <a:off x="8679180" y="3144520"/>
              <a:ext cx="2155190" cy="2155190"/>
              <a:chOff x="8679180" y="3144520"/>
              <a:chExt cx="2155190" cy="215519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CA8D85C-BC57-9C33-22E8-B12A484A851F}"/>
                  </a:ext>
                </a:extLst>
              </p:cNvPr>
              <p:cNvSpPr/>
              <p:nvPr/>
            </p:nvSpPr>
            <p:spPr>
              <a:xfrm>
                <a:off x="8679180" y="3144520"/>
                <a:ext cx="2155190" cy="2155190"/>
              </a:xfrm>
              <a:prstGeom prst="ellipse">
                <a:avLst/>
              </a:prstGeom>
              <a:solidFill>
                <a:srgbClr val="DEEC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3EF9093-8C10-1CB5-AF7B-0F60A8DBDE31}"/>
                  </a:ext>
                </a:extLst>
              </p:cNvPr>
              <p:cNvSpPr/>
              <p:nvPr/>
            </p:nvSpPr>
            <p:spPr>
              <a:xfrm>
                <a:off x="8773160" y="3774440"/>
                <a:ext cx="1967865" cy="869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돋움체_Pro Medium" panose="00000600000000000000" pitchFamily="50" charset="-127"/>
                  </a:rPr>
                  <a:t>이익 극대화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latin typeface="Malgun Gothic" panose="020B0503020000020004" pitchFamily="34" charset="-127"/>
                    <a:ea typeface="Malgun Gothic" panose="020B0503020000020004" pitchFamily="34" charset="-127"/>
                    <a:cs typeface="KoPubWorld돋움체_Pro Medium" panose="00000600000000000000" pitchFamily="50" charset="-127"/>
                  </a:rPr>
                  <a:t>손실 최소화</a:t>
                </a:r>
                <a:endParaRPr lang="en-US" altLang="ko-KR" b="1" dirty="0"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BFE7BCB-8E70-E3F8-3FAC-86D38A240FE8}"/>
                </a:ext>
              </a:extLst>
            </p:cNvPr>
            <p:cNvSpPr/>
            <p:nvPr/>
          </p:nvSpPr>
          <p:spPr>
            <a:xfrm>
              <a:off x="8679180" y="3131820"/>
              <a:ext cx="2155190" cy="2155190"/>
            </a:xfrm>
            <a:prstGeom prst="ellipse">
              <a:avLst/>
            </a:prstGeom>
            <a:noFill/>
            <a:ln w="2540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FD523FC6-9BF7-09A7-FC8A-82E39689DE76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4752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B8F4A-E5C8-CB03-A619-BB077774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6" y="197885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실시간 코스피</a:t>
            </a:r>
            <a:r>
              <a:rPr lang="en-US" altLang="ko-KR" dirty="0"/>
              <a:t>, </a:t>
            </a:r>
            <a:r>
              <a:rPr lang="ko-KR" altLang="en-US" dirty="0"/>
              <a:t>환율 자동화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B850-185C-C09F-92DD-F14F52DF54E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_Pro Medium" panose="00000600000000000000" pitchFamily="50" charset="-127"/>
              </a:rPr>
              <a:t>일정 관리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82E5A8-FB66-53DC-BE91-68B4836C66F1}"/>
              </a:ext>
            </a:extLst>
          </p:cNvPr>
          <p:cNvSpPr txBox="1">
            <a:spLocks/>
          </p:cNvSpPr>
          <p:nvPr/>
        </p:nvSpPr>
        <p:spPr>
          <a:xfrm>
            <a:off x="268643" y="170279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틱데이터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36E5FA-874B-84C2-760D-BCF7E574A224}"/>
              </a:ext>
            </a:extLst>
          </p:cNvPr>
          <p:cNvSpPr txBox="1">
            <a:spLocks/>
          </p:cNvSpPr>
          <p:nvPr/>
        </p:nvSpPr>
        <p:spPr>
          <a:xfrm>
            <a:off x="268643" y="209608"/>
            <a:ext cx="6150429" cy="55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B88B1-7113-53EE-C455-954111A88CC9}"/>
              </a:ext>
            </a:extLst>
          </p:cNvPr>
          <p:cNvGrpSpPr/>
          <p:nvPr/>
        </p:nvGrpSpPr>
        <p:grpSpPr>
          <a:xfrm>
            <a:off x="0" y="-63500"/>
            <a:ext cx="12192000" cy="805815"/>
            <a:chOff x="0" y="-68580"/>
            <a:chExt cx="12192000" cy="8058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C3A126-96F0-E599-F5EF-28458FF76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4" b="73293"/>
            <a:stretch/>
          </p:blipFill>
          <p:spPr>
            <a:xfrm>
              <a:off x="0" y="-20320"/>
              <a:ext cx="12192000" cy="7448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F014AD-F0CE-E2A9-4CA4-8BCFDBAFAF0F}"/>
                </a:ext>
              </a:extLst>
            </p:cNvPr>
            <p:cNvSpPr/>
            <p:nvPr/>
          </p:nvSpPr>
          <p:spPr>
            <a:xfrm>
              <a:off x="0" y="-68580"/>
              <a:ext cx="12192000" cy="805815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FD523FC6-9BF7-09A7-FC8A-82E39689DE76}"/>
              </a:ext>
            </a:extLst>
          </p:cNvPr>
          <p:cNvSpPr txBox="1">
            <a:spLocks/>
          </p:cNvSpPr>
          <p:nvPr/>
        </p:nvSpPr>
        <p:spPr>
          <a:xfrm>
            <a:off x="287655" y="102553"/>
            <a:ext cx="6150610" cy="556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4A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프로젝트 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F3F07-856B-8B8B-419A-36566179D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92027"/>
              </p:ext>
            </p:extLst>
          </p:nvPr>
        </p:nvGraphicFramePr>
        <p:xfrm>
          <a:off x="127966" y="1056288"/>
          <a:ext cx="11723252" cy="5699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933">
                  <a:extLst>
                    <a:ext uri="{9D8B030D-6E8A-4147-A177-3AD203B41FA5}">
                      <a16:colId xmlns:a16="http://schemas.microsoft.com/office/drawing/2014/main" val="1042467093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4216246435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4266922315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789133345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780893836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605513781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63743404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222711122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543306874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843840773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045951723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669690603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547342015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3507707044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4208796771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302081682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546550207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822750778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3929096932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1623007175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4118502387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341130653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3063445721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3665737616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3294351238"/>
                    </a:ext>
                  </a:extLst>
                </a:gridCol>
                <a:gridCol w="318210">
                  <a:extLst>
                    <a:ext uri="{9D8B030D-6E8A-4147-A177-3AD203B41FA5}">
                      <a16:colId xmlns:a16="http://schemas.microsoft.com/office/drawing/2014/main" val="2052621741"/>
                    </a:ext>
                  </a:extLst>
                </a:gridCol>
              </a:tblGrid>
              <a:tr h="303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2023/6/19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6/26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7/3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7/10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7/17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7/24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7/31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8/4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0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자료 수집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97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과거 주식데이터 수집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과거 뉴스데이터 수집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6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과거 주식 데이터 </a:t>
                      </a:r>
                      <a:r>
                        <a:rPr kumimoji="0" lang="ko-KR" altLang="en-US" sz="1200" b="1" i="0" u="none" strike="noStrike" kern="1200" cap="none" spc="-15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94566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자연어 처리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75210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00450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실시간 데이터 처리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90960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7503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강화학습 구현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54802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19020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 구현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857649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57606"/>
                  </a:ext>
                </a:extLst>
              </a:tr>
              <a:tr h="284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테스트</a:t>
                      </a:r>
                      <a:endParaRPr kumimoji="0" lang="en-US" altLang="ko-KR" sz="12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66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0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00D135-A25D-4950-CEBA-6B81B3400F3E}"/>
              </a:ext>
            </a:extLst>
          </p:cNvPr>
          <p:cNvSpPr txBox="1"/>
          <p:nvPr/>
        </p:nvSpPr>
        <p:spPr>
          <a:xfrm>
            <a:off x="12743543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4A14-F0F3-1B85-6361-57ED9FEFD0D2}"/>
              </a:ext>
            </a:extLst>
          </p:cNvPr>
          <p:cNvSpPr txBox="1"/>
          <p:nvPr/>
        </p:nvSpPr>
        <p:spPr>
          <a:xfrm>
            <a:off x="10406743" y="-841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90108-BA22-EC2F-1533-80B578473C8E}"/>
              </a:ext>
            </a:extLst>
          </p:cNvPr>
          <p:cNvSpPr txBox="1"/>
          <p:nvPr/>
        </p:nvSpPr>
        <p:spPr>
          <a:xfrm>
            <a:off x="13058775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ABA4F4-C35B-51EF-2158-A5BA1D27A2D9}"/>
              </a:ext>
            </a:extLst>
          </p:cNvPr>
          <p:cNvGrpSpPr/>
          <p:nvPr/>
        </p:nvGrpSpPr>
        <p:grpSpPr>
          <a:xfrm>
            <a:off x="4347378" y="5119300"/>
            <a:ext cx="3497245" cy="646331"/>
            <a:chOff x="3362683" y="5119300"/>
            <a:chExt cx="3497245" cy="6463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429EAE-ABE2-11D3-DD37-5ECD8F8326A8}"/>
                </a:ext>
              </a:extLst>
            </p:cNvPr>
            <p:cNvGrpSpPr/>
            <p:nvPr/>
          </p:nvGrpSpPr>
          <p:grpSpPr>
            <a:xfrm>
              <a:off x="3362683" y="5119300"/>
              <a:ext cx="1527856" cy="646331"/>
              <a:chOff x="4478868" y="4703517"/>
              <a:chExt cx="1527856" cy="646331"/>
            </a:xfrm>
            <a:noFill/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BA357A9D-5812-742F-EB90-380CF2580352}"/>
                  </a:ext>
                </a:extLst>
              </p:cNvPr>
              <p:cNvSpPr/>
              <p:nvPr/>
            </p:nvSpPr>
            <p:spPr>
              <a:xfrm>
                <a:off x="4478868" y="4703517"/>
                <a:ext cx="1527856" cy="646331"/>
              </a:xfrm>
              <a:prstGeom prst="roundRect">
                <a:avLst>
                  <a:gd name="adj" fmla="val 0"/>
                </a:avLst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E42A23-3D87-11C1-AD14-8D60CCEC4118}"/>
                  </a:ext>
                </a:extLst>
              </p:cNvPr>
              <p:cNvSpPr txBox="1"/>
              <p:nvPr/>
            </p:nvSpPr>
            <p:spPr>
              <a:xfrm>
                <a:off x="4550835" y="4802734"/>
                <a:ext cx="1379209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개발 환경</a:t>
                </a:r>
              </a:p>
            </p:txBody>
          </p:sp>
        </p:grpSp>
        <p:cxnSp>
          <p:nvCxnSpPr>
            <p:cNvPr id="29" name="직선 연결선 72">
              <a:extLst>
                <a:ext uri="{FF2B5EF4-FFF2-40B4-BE49-F238E27FC236}">
                  <a16:creationId xmlns:a16="http://schemas.microsoft.com/office/drawing/2014/main" id="{C3AD3006-2600-2C75-28A9-616EDF4144F3}"/>
                </a:ext>
              </a:extLst>
            </p:cNvPr>
            <p:cNvCxnSpPr>
              <a:cxnSpLocks/>
            </p:cNvCxnSpPr>
            <p:nvPr/>
          </p:nvCxnSpPr>
          <p:spPr>
            <a:xfrm>
              <a:off x="4892988" y="5442465"/>
              <a:ext cx="436635" cy="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3A65DB3-9C2F-5054-2796-6DB89A6062E9}"/>
                </a:ext>
              </a:extLst>
            </p:cNvPr>
            <p:cNvGrpSpPr/>
            <p:nvPr/>
          </p:nvGrpSpPr>
          <p:grpSpPr>
            <a:xfrm>
              <a:off x="5332072" y="5119300"/>
              <a:ext cx="1527856" cy="646331"/>
              <a:chOff x="6446513" y="4679623"/>
              <a:chExt cx="1527856" cy="6463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1439F7-1B58-36F1-2D0E-1593FB0575A1}"/>
                  </a:ext>
                </a:extLst>
              </p:cNvPr>
              <p:cNvSpPr txBox="1"/>
              <p:nvPr/>
            </p:nvSpPr>
            <p:spPr>
              <a:xfrm>
                <a:off x="6569980" y="4802733"/>
                <a:ext cx="1280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KoPubWorld돋움체_Pro Medium" panose="00000600000000000000" pitchFamily="50" charset="-127"/>
                  </a:rPr>
                  <a:t>가상 환경</a:t>
                </a:r>
              </a:p>
            </p:txBody>
          </p:sp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52215285-D74E-88AA-59AF-FFE39E7A9BB8}"/>
                  </a:ext>
                </a:extLst>
              </p:cNvPr>
              <p:cNvSpPr/>
              <p:nvPr/>
            </p:nvSpPr>
            <p:spPr>
              <a:xfrm>
                <a:off x="6446513" y="4679623"/>
                <a:ext cx="1527856" cy="646331"/>
              </a:xfrm>
              <a:prstGeom prst="roundRect">
                <a:avLst>
                  <a:gd name="adj" fmla="val 0"/>
                </a:avLst>
              </a:prstGeom>
              <a:noFill/>
              <a:ln w="254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10BA327-51C1-4BD7-B56E-70D6B72361AA}"/>
              </a:ext>
            </a:extLst>
          </p:cNvPr>
          <p:cNvGrpSpPr/>
          <p:nvPr/>
        </p:nvGrpSpPr>
        <p:grpSpPr>
          <a:xfrm>
            <a:off x="0" y="1348399"/>
            <a:ext cx="12213020" cy="3059739"/>
            <a:chOff x="0" y="-2334667"/>
            <a:chExt cx="12213020" cy="3059739"/>
          </a:xfrm>
        </p:grpSpPr>
        <p:pic>
          <p:nvPicPr>
            <p:cNvPr id="43" name="그림 42" descr="회로, 스크린샷, 전자제품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9C325142-F4CF-E146-9CC4-EE83616DA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74" b="20334"/>
            <a:stretch/>
          </p:blipFill>
          <p:spPr>
            <a:xfrm>
              <a:off x="0" y="-2334667"/>
              <a:ext cx="12192000" cy="3044352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E7D8E7E-BD35-DAF0-73FF-47F77864C15C}"/>
                </a:ext>
              </a:extLst>
            </p:cNvPr>
            <p:cNvSpPr/>
            <p:nvPr/>
          </p:nvSpPr>
          <p:spPr>
            <a:xfrm>
              <a:off x="21020" y="-2334667"/>
              <a:ext cx="12192000" cy="3059739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C0B30ADE-01B8-7E14-F90A-06DED73C035D}"/>
              </a:ext>
            </a:extLst>
          </p:cNvPr>
          <p:cNvSpPr txBox="1">
            <a:spLocks/>
          </p:cNvSpPr>
          <p:nvPr/>
        </p:nvSpPr>
        <p:spPr>
          <a:xfrm>
            <a:off x="2251381" y="1989451"/>
            <a:ext cx="7689237" cy="16544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pPr>
              <a:lnSpc>
                <a:spcPts val="4800"/>
              </a:lnSpc>
            </a:pPr>
            <a:r>
              <a:rPr lang="en-US" altLang="ko-KR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2.</a:t>
            </a:r>
            <a:r>
              <a:rPr lang="ko-KR" altLang="en-US" sz="8800" spc="-3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8800" spc="-300" dirty="0">
                <a:solidFill>
                  <a:schemeClr val="bg1"/>
                </a:solidFill>
                <a:latin typeface="+mj-lt"/>
                <a:ea typeface="나눔고딕" pitchFamily="2" charset="-127"/>
              </a:rPr>
              <a:t>환경 세팅</a:t>
            </a:r>
            <a:endParaRPr lang="ko-KR" altLang="en-US" sz="8800" spc="-300" dirty="0">
              <a:solidFill>
                <a:schemeClr val="bg1"/>
              </a:solidFill>
              <a:latin typeface="+mj-lt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ᅵ피티" id="{DC43B1A0-85E8-2B4D-A038-E37ADBB2C7DD}" vid="{DA21EF1A-88BC-1F4E-BB54-103FB7BFFD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11321</TotalTime>
  <Words>2191</Words>
  <Application>Microsoft Office PowerPoint</Application>
  <PresentationFormat>와이드스크린</PresentationFormat>
  <Paragraphs>590</Paragraphs>
  <Slides>63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6" baseType="lpstr">
      <vt:lpstr>나눔고딕</vt:lpstr>
      <vt:lpstr>나눔고딕</vt:lpstr>
      <vt:lpstr>Helvetica</vt:lpstr>
      <vt:lpstr>바탕</vt:lpstr>
      <vt:lpstr>한컴 고딕</vt:lpstr>
      <vt:lpstr>맑은 고딕</vt:lpstr>
      <vt:lpstr>Arial</vt:lpstr>
      <vt:lpstr>휴먼편지체</vt:lpstr>
      <vt:lpstr>한컴 말랑말랑 Bold</vt:lpstr>
      <vt:lpstr>맑은 고딕</vt:lpstr>
      <vt:lpstr>Wingdings</vt:lpstr>
      <vt:lpstr>Symbol</vt:lpstr>
      <vt:lpstr>Office 테마</vt:lpstr>
      <vt:lpstr>AI Trading Project 증권사 API를 이용한 자동 매수/매도 시스템</vt:lpstr>
      <vt:lpstr>PowerPoint 프레젠테이션</vt:lpstr>
      <vt:lpstr>목차</vt:lpstr>
      <vt:lpstr>1. 분석 개요</vt:lpstr>
      <vt:lpstr>실시간 코스피, 환율 자동화</vt:lpstr>
      <vt:lpstr>실시간 코스피, 환율 자동화</vt:lpstr>
      <vt:lpstr>실시간 코스피, 환율 자동화</vt:lpstr>
      <vt:lpstr>실시간 코스피, 환율 자동화</vt:lpstr>
      <vt:lpstr>PowerPoint 프레젠테이션</vt:lpstr>
      <vt:lpstr>실시간 코스피, 환율 자동화</vt:lpstr>
      <vt:lpstr>실시간 코스피, 환율 자동화</vt:lpstr>
      <vt:lpstr>실시간 코스피, 환율 자동화</vt:lpstr>
      <vt:lpstr>실시간 코스피, 환율 자동화</vt:lpstr>
      <vt:lpstr>3. 주식</vt:lpstr>
      <vt:lpstr>과거 데이터 크롤링</vt:lpstr>
      <vt:lpstr>과거 데이터 MariaDB 연동</vt:lpstr>
      <vt:lpstr>실시간 틱데이터 크롤링</vt:lpstr>
      <vt:lpstr>실시간 틱데이터 MariaDB 연동</vt:lpstr>
      <vt:lpstr>실시간 틱데이터 크롤링</vt:lpstr>
      <vt:lpstr>환율 크롤링</vt:lpstr>
      <vt:lpstr>코스피지수, 환율 MariaDB 연동</vt:lpstr>
      <vt:lpstr>실시간 코스피, 환율 자동화</vt:lpstr>
      <vt:lpstr>4. 자연어 처리</vt:lpstr>
      <vt:lpstr>코스피지수, 환율 MariaDB 연동</vt:lpstr>
      <vt:lpstr>코스피지수, 환율 MariaDB 연동</vt:lpstr>
      <vt:lpstr>코스피지수, 환율 MariaDB 연동</vt:lpstr>
      <vt:lpstr>코스피지수, 환율 MariaDB 연동</vt:lpstr>
      <vt:lpstr>코스피지수, 환율 MariaDB 연동</vt:lpstr>
      <vt:lpstr>코스피지수, 환율 MariaDB 연동</vt:lpstr>
      <vt:lpstr>코스피지수, 환율 MariaDB 연동</vt:lpstr>
      <vt:lpstr>코스피지수, 환율 MariaDB 연동</vt:lpstr>
      <vt:lpstr>코스피지수, 환율 MariaDB 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강화학습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웹 구현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윤영 정</cp:lastModifiedBy>
  <cp:revision>543</cp:revision>
  <dcterms:created xsi:type="dcterms:W3CDTF">2020-06-11T07:48:01Z</dcterms:created>
  <dcterms:modified xsi:type="dcterms:W3CDTF">2023-08-22T14:25:06Z</dcterms:modified>
</cp:coreProperties>
</file>